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8" r:id="rId3"/>
    <p:sldId id="268" r:id="rId4"/>
    <p:sldId id="259" r:id="rId5"/>
    <p:sldId id="265" r:id="rId6"/>
    <p:sldId id="267" r:id="rId7"/>
    <p:sldId id="260" r:id="rId8"/>
  </p:sldIdLst>
  <p:sldSz cx="10693400" cy="756285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740"/>
  </p:normalViewPr>
  <p:slideViewPr>
    <p:cSldViewPr>
      <p:cViewPr varScale="1">
        <p:scale>
          <a:sx n="100" d="100"/>
          <a:sy n="100" d="100"/>
        </p:scale>
        <p:origin x="1176" y="9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642" cy="341026"/>
          </a:xfrm>
          <a:prstGeom prst="rect">
            <a:avLst/>
          </a:prstGeom>
        </p:spPr>
        <p:txBody>
          <a:bodyPr vert="horz" lIns="83761" tIns="41880" rIns="83761" bIns="41880" rtlCol="0"/>
          <a:lstStyle>
            <a:lvl1pPr algn="l">
              <a:defRPr sz="1100"/>
            </a:lvl1pPr>
          </a:lstStyle>
          <a:p>
            <a:endParaRPr lang="en-US"/>
          </a:p>
        </p:txBody>
      </p:sp>
      <p:sp>
        <p:nvSpPr>
          <p:cNvPr id="3" name="Date Placeholder 2"/>
          <p:cNvSpPr>
            <a:spLocks noGrp="1"/>
          </p:cNvSpPr>
          <p:nvPr>
            <p:ph type="dt" idx="1"/>
          </p:nvPr>
        </p:nvSpPr>
        <p:spPr>
          <a:xfrm>
            <a:off x="5623524" y="0"/>
            <a:ext cx="4300167" cy="341026"/>
          </a:xfrm>
          <a:prstGeom prst="rect">
            <a:avLst/>
          </a:prstGeom>
        </p:spPr>
        <p:txBody>
          <a:bodyPr vert="horz" lIns="83761" tIns="41880" rIns="83761" bIns="41880" rtlCol="0"/>
          <a:lstStyle>
            <a:lvl1pPr algn="r">
              <a:defRPr sz="1100"/>
            </a:lvl1pPr>
          </a:lstStyle>
          <a:p>
            <a:fld id="{ADF11771-BEC4-E047-B0EF-492A51D323FA}" type="datetimeFigureOut">
              <a:rPr lang="en-US" smtClean="0"/>
              <a:t>6/8/2026</a:t>
            </a:fld>
            <a:endParaRPr lang="en-US"/>
          </a:p>
        </p:txBody>
      </p:sp>
      <p:sp>
        <p:nvSpPr>
          <p:cNvPr id="4" name="Slide Image Placeholder 3"/>
          <p:cNvSpPr>
            <a:spLocks noGrp="1" noRot="1" noChangeAspect="1"/>
          </p:cNvSpPr>
          <p:nvPr>
            <p:ph type="sldImg" idx="2"/>
          </p:nvPr>
        </p:nvSpPr>
        <p:spPr>
          <a:xfrm>
            <a:off x="3341688" y="849313"/>
            <a:ext cx="3243262" cy="2293937"/>
          </a:xfrm>
          <a:prstGeom prst="rect">
            <a:avLst/>
          </a:prstGeom>
          <a:noFill/>
          <a:ln w="12700">
            <a:solidFill>
              <a:prstClr val="black"/>
            </a:solidFill>
          </a:ln>
        </p:spPr>
        <p:txBody>
          <a:bodyPr vert="horz" lIns="83761" tIns="41880" rIns="83761" bIns="41880" rtlCol="0" anchor="ctr"/>
          <a:lstStyle/>
          <a:p>
            <a:endParaRPr lang="en-US"/>
          </a:p>
        </p:txBody>
      </p:sp>
      <p:sp>
        <p:nvSpPr>
          <p:cNvPr id="5" name="Notes Placeholder 4"/>
          <p:cNvSpPr>
            <a:spLocks noGrp="1"/>
          </p:cNvSpPr>
          <p:nvPr>
            <p:ph type="body" sz="quarter" idx="3"/>
          </p:nvPr>
        </p:nvSpPr>
        <p:spPr>
          <a:xfrm>
            <a:off x="993253" y="3271846"/>
            <a:ext cx="7940132" cy="2676834"/>
          </a:xfrm>
          <a:prstGeom prst="rect">
            <a:avLst/>
          </a:prstGeom>
        </p:spPr>
        <p:txBody>
          <a:bodyPr vert="horz" lIns="83761" tIns="41880" rIns="83761" bIns="418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456650"/>
            <a:ext cx="4301642" cy="341025"/>
          </a:xfrm>
          <a:prstGeom prst="rect">
            <a:avLst/>
          </a:prstGeom>
        </p:spPr>
        <p:txBody>
          <a:bodyPr vert="horz" lIns="83761" tIns="41880" rIns="83761" bIns="41880" rtlCol="0" anchor="b"/>
          <a:lstStyle>
            <a:lvl1pPr algn="l">
              <a:defRPr sz="1100"/>
            </a:lvl1pPr>
          </a:lstStyle>
          <a:p>
            <a:endParaRPr lang="en-US"/>
          </a:p>
        </p:txBody>
      </p:sp>
      <p:sp>
        <p:nvSpPr>
          <p:cNvPr id="7" name="Slide Number Placeholder 6"/>
          <p:cNvSpPr>
            <a:spLocks noGrp="1"/>
          </p:cNvSpPr>
          <p:nvPr>
            <p:ph type="sldNum" sz="quarter" idx="5"/>
          </p:nvPr>
        </p:nvSpPr>
        <p:spPr>
          <a:xfrm>
            <a:off x="5623524" y="6456650"/>
            <a:ext cx="4300167" cy="341025"/>
          </a:xfrm>
          <a:prstGeom prst="rect">
            <a:avLst/>
          </a:prstGeom>
        </p:spPr>
        <p:txBody>
          <a:bodyPr vert="horz" lIns="83761" tIns="41880" rIns="83761" bIns="41880" rtlCol="0" anchor="b"/>
          <a:lstStyle>
            <a:lvl1pPr algn="r">
              <a:defRPr sz="1100"/>
            </a:lvl1pPr>
          </a:lstStyle>
          <a:p>
            <a:fld id="{393C2AC7-CB3A-D44B-B078-CDCCE9F564AE}" type="slidenum">
              <a:rPr lang="en-US" smtClean="0"/>
              <a:t>‹#›</a:t>
            </a:fld>
            <a:endParaRPr lang="en-US"/>
          </a:p>
        </p:txBody>
      </p:sp>
    </p:spTree>
    <p:extLst>
      <p:ext uri="{BB962C8B-B14F-4D97-AF65-F5344CB8AC3E}">
        <p14:creationId xmlns:p14="http://schemas.microsoft.com/office/powerpoint/2010/main" val="12374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3C2AC7-CB3A-D44B-B078-CDCCE9F564AE}" type="slidenum">
              <a:rPr lang="en-US" smtClean="0"/>
              <a:t>1</a:t>
            </a:fld>
            <a:endParaRPr lang="en-US"/>
          </a:p>
        </p:txBody>
      </p:sp>
    </p:spTree>
    <p:extLst>
      <p:ext uri="{BB962C8B-B14F-4D97-AF65-F5344CB8AC3E}">
        <p14:creationId xmlns:p14="http://schemas.microsoft.com/office/powerpoint/2010/main" val="1019322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3C2AC7-CB3A-D44B-B078-CDCCE9F564AE}" type="slidenum">
              <a:rPr lang="en-US" smtClean="0"/>
              <a:t>2</a:t>
            </a:fld>
            <a:endParaRPr lang="en-US"/>
          </a:p>
        </p:txBody>
      </p:sp>
    </p:spTree>
    <p:extLst>
      <p:ext uri="{BB962C8B-B14F-4D97-AF65-F5344CB8AC3E}">
        <p14:creationId xmlns:p14="http://schemas.microsoft.com/office/powerpoint/2010/main" val="98493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BE822-49D5-9956-1E20-5F510E387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27CC09-C64C-6212-227B-D4589109A5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688DCE-203D-13FE-5EE1-411B402273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222E59-6B84-85CB-2EF5-A28960D633E9}"/>
              </a:ext>
            </a:extLst>
          </p:cNvPr>
          <p:cNvSpPr>
            <a:spLocks noGrp="1"/>
          </p:cNvSpPr>
          <p:nvPr>
            <p:ph type="sldNum" sz="quarter" idx="10"/>
          </p:nvPr>
        </p:nvSpPr>
        <p:spPr/>
        <p:txBody>
          <a:bodyPr/>
          <a:lstStyle/>
          <a:p>
            <a:fld id="{393C2AC7-CB3A-D44B-B078-CDCCE9F564AE}" type="slidenum">
              <a:rPr lang="en-US" smtClean="0"/>
              <a:t>3</a:t>
            </a:fld>
            <a:endParaRPr lang="en-US"/>
          </a:p>
        </p:txBody>
      </p:sp>
    </p:spTree>
    <p:extLst>
      <p:ext uri="{BB962C8B-B14F-4D97-AF65-F5344CB8AC3E}">
        <p14:creationId xmlns:p14="http://schemas.microsoft.com/office/powerpoint/2010/main" val="3161674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3C2AC7-CB3A-D44B-B078-CDCCE9F564AE}" type="slidenum">
              <a:rPr lang="en-US" smtClean="0"/>
              <a:t>7</a:t>
            </a:fld>
            <a:endParaRPr lang="en-US"/>
          </a:p>
        </p:txBody>
      </p:sp>
    </p:spTree>
    <p:extLst>
      <p:ext uri="{BB962C8B-B14F-4D97-AF65-F5344CB8AC3E}">
        <p14:creationId xmlns:p14="http://schemas.microsoft.com/office/powerpoint/2010/main" val="720731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7299" y="481924"/>
            <a:ext cx="9278800" cy="299720"/>
          </a:xfrm>
          <a:prstGeom prst="rect">
            <a:avLst/>
          </a:prstGeom>
        </p:spPr>
        <p:txBody>
          <a:bodyPr wrap="square" lIns="0" tIns="0" rIns="0" bIns="0">
            <a:spAutoFit/>
          </a:bodyPr>
          <a:lstStyle>
            <a:lvl1pPr>
              <a:defRPr sz="1800" b="1" i="0">
                <a:solidFill>
                  <a:schemeClr val="bg1"/>
                </a:solidFill>
                <a:latin typeface="Futura"/>
                <a:cs typeface="Futura"/>
              </a:defRPr>
            </a:lvl1pPr>
          </a:lstStyle>
          <a:p>
            <a:endParaRPr/>
          </a:p>
        </p:txBody>
      </p:sp>
      <p:sp>
        <p:nvSpPr>
          <p:cNvPr id="3" name="Holder 3"/>
          <p:cNvSpPr>
            <a:spLocks noGrp="1"/>
          </p:cNvSpPr>
          <p:nvPr>
            <p:ph type="body" idx="1"/>
          </p:nvPr>
        </p:nvSpPr>
        <p:spPr>
          <a:xfrm>
            <a:off x="534670" y="1739455"/>
            <a:ext cx="9624060"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35756" y="7033450"/>
            <a:ext cx="3421888"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6/8/2026</a:t>
            </a:fld>
            <a:endParaRPr lang="en-US"/>
          </a:p>
        </p:txBody>
      </p:sp>
      <p:sp>
        <p:nvSpPr>
          <p:cNvPr id="6" name="Holder 6"/>
          <p:cNvSpPr>
            <a:spLocks noGrp="1"/>
          </p:cNvSpPr>
          <p:nvPr>
            <p:ph type="sldNum" sz="quarter" idx="7"/>
          </p:nvPr>
        </p:nvSpPr>
        <p:spPr>
          <a:xfrm>
            <a:off x="7699248" y="7033450"/>
            <a:ext cx="245948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5.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C4BDE6E-137B-420B-B1B7-46E05D3295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6528" y="0"/>
            <a:ext cx="10080344" cy="7560258"/>
          </a:xfrm>
          <a:prstGeom prst="rect">
            <a:avLst/>
          </a:prstGeom>
        </p:spPr>
      </p:pic>
      <p:sp>
        <p:nvSpPr>
          <p:cNvPr id="44" name="bk object 17"/>
          <p:cNvSpPr/>
          <p:nvPr/>
        </p:nvSpPr>
        <p:spPr>
          <a:xfrm>
            <a:off x="720001" y="360007"/>
            <a:ext cx="7979499" cy="744932"/>
          </a:xfrm>
          <a:custGeom>
            <a:avLst/>
            <a:gdLst/>
            <a:ahLst/>
            <a:cxnLst/>
            <a:rect l="l" t="t" r="r" b="b"/>
            <a:pathLst>
              <a:path w="7642859" h="1337945">
                <a:moveTo>
                  <a:pt x="0" y="1337538"/>
                </a:moveTo>
                <a:lnTo>
                  <a:pt x="7642796" y="1337538"/>
                </a:lnTo>
                <a:lnTo>
                  <a:pt x="7642796" y="0"/>
                </a:lnTo>
                <a:lnTo>
                  <a:pt x="0" y="0"/>
                </a:lnTo>
                <a:lnTo>
                  <a:pt x="0" y="1337538"/>
                </a:lnTo>
                <a:close/>
              </a:path>
            </a:pathLst>
          </a:custGeom>
          <a:solidFill>
            <a:srgbClr val="003E55">
              <a:alpha val="50000"/>
            </a:srgbClr>
          </a:solidFill>
        </p:spPr>
        <p:txBody>
          <a:bodyPr wrap="square" lIns="0" tIns="0" rIns="0" bIns="0" rtlCol="0"/>
          <a:lstStyle/>
          <a:p>
            <a:endParaRPr dirty="0"/>
          </a:p>
        </p:txBody>
      </p:sp>
      <p:sp>
        <p:nvSpPr>
          <p:cNvPr id="2" name="object 2"/>
          <p:cNvSpPr txBox="1">
            <a:spLocks noGrp="1"/>
          </p:cNvSpPr>
          <p:nvPr>
            <p:ph type="title" idx="4294967295"/>
          </p:nvPr>
        </p:nvSpPr>
        <p:spPr>
          <a:xfrm>
            <a:off x="887298" y="471839"/>
            <a:ext cx="7964601" cy="843821"/>
          </a:xfrm>
          <a:prstGeom prst="rect">
            <a:avLst/>
          </a:prstGeom>
        </p:spPr>
        <p:txBody>
          <a:bodyPr vert="horz" wrap="square" lIns="0" tIns="12700" rIns="0" bIns="0" rtlCol="0">
            <a:spAutoFit/>
          </a:bodyPr>
          <a:lstStyle/>
          <a:p>
            <a:r>
              <a:rPr lang="en-GB" sz="2000" dirty="0">
                <a:solidFill>
                  <a:prstClr val="white"/>
                </a:solidFill>
                <a:latin typeface="Arial Black" charset="0"/>
                <a:ea typeface="Arial Black" charset="0"/>
                <a:cs typeface="Arial Black" charset="0"/>
              </a:rPr>
              <a:t>28A</a:t>
            </a:r>
            <a: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t> CHALONER STREET, GUISBOROUGH, TS14 6QD</a:t>
            </a:r>
            <a:b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br>
            <a:r>
              <a:rPr lang="en-GB" sz="1400" b="0" dirty="0">
                <a:solidFill>
                  <a:prstClr val="white"/>
                </a:solidFill>
                <a:latin typeface="Arial" panose="020B0604020202020204" pitchFamily="34" charset="0"/>
                <a:ea typeface="Arial Black" charset="0"/>
                <a:cs typeface="Arial Black" charset="0"/>
              </a:rPr>
              <a:t>TO LET: GROUND FLOOR RETAIL UNIT IN A POPULAR LOCATION</a:t>
            </a:r>
            <a:br>
              <a:rPr kumimoji="0" lang="en-GB" sz="1400" b="0" i="0" u="none" strike="noStrike" kern="0" cap="none" spc="0" normalizeH="0" baseline="0" noProof="0" dirty="0">
                <a:ln>
                  <a:noFill/>
                </a:ln>
                <a:solidFill>
                  <a:prstClr val="white"/>
                </a:solidFill>
                <a:effectLst/>
                <a:uLnTx/>
                <a:uFillTx/>
                <a:latin typeface="Arial" panose="020B0604020202020204" pitchFamily="34" charset="0"/>
                <a:ea typeface="Arial Black" charset="0"/>
                <a:cs typeface="Arial Black" charset="0"/>
              </a:rPr>
            </a:br>
            <a:endParaRPr sz="2000" b="0" dirty="0">
              <a:latin typeface="Arial" charset="0"/>
              <a:ea typeface="Arial" charset="0"/>
              <a:cs typeface="Arial" charset="0"/>
            </a:endParaRPr>
          </a:p>
        </p:txBody>
      </p:sp>
      <p:grpSp>
        <p:nvGrpSpPr>
          <p:cNvPr id="12" name="Group 11"/>
          <p:cNvGrpSpPr/>
          <p:nvPr/>
        </p:nvGrpSpPr>
        <p:grpSpPr>
          <a:xfrm>
            <a:off x="3729596" y="6210007"/>
            <a:ext cx="6242685" cy="990600"/>
            <a:chOff x="3729596" y="6210007"/>
            <a:chExt cx="6242685" cy="990600"/>
          </a:xfrm>
        </p:grpSpPr>
        <p:sp>
          <p:nvSpPr>
            <p:cNvPr id="4" name="object 4"/>
            <p:cNvSpPr/>
            <p:nvPr/>
          </p:nvSpPr>
          <p:spPr>
            <a:xfrm>
              <a:off x="3729596" y="6210007"/>
              <a:ext cx="6242685" cy="990600"/>
            </a:xfrm>
            <a:custGeom>
              <a:avLst/>
              <a:gdLst/>
              <a:ahLst/>
              <a:cxnLst/>
              <a:rect l="l" t="t" r="r" b="b"/>
              <a:pathLst>
                <a:path w="6242684" h="990600">
                  <a:moveTo>
                    <a:pt x="0" y="990003"/>
                  </a:moveTo>
                  <a:lnTo>
                    <a:pt x="6242405" y="990003"/>
                  </a:lnTo>
                  <a:lnTo>
                    <a:pt x="6242405" y="0"/>
                  </a:lnTo>
                  <a:lnTo>
                    <a:pt x="0" y="0"/>
                  </a:lnTo>
                  <a:lnTo>
                    <a:pt x="0" y="990003"/>
                  </a:lnTo>
                  <a:close/>
                </a:path>
              </a:pathLst>
            </a:custGeom>
            <a:solidFill>
              <a:srgbClr val="003E55">
                <a:alpha val="50000"/>
              </a:srgbClr>
            </a:solidFill>
          </p:spPr>
          <p:txBody>
            <a:bodyPr wrap="square" lIns="0" tIns="0" rIns="0" bIns="0" rtlCol="0"/>
            <a:lstStyle/>
            <a:p>
              <a:endParaRPr/>
            </a:p>
          </p:txBody>
        </p:sp>
        <p:sp>
          <p:nvSpPr>
            <p:cNvPr id="28" name="object 28"/>
            <p:cNvSpPr/>
            <p:nvPr/>
          </p:nvSpPr>
          <p:spPr>
            <a:xfrm>
              <a:off x="5305628" y="6786218"/>
              <a:ext cx="4485817" cy="237769"/>
            </a:xfrm>
            <a:prstGeom prst="rect">
              <a:avLst/>
            </a:prstGeom>
            <a:blipFill>
              <a:blip r:embed="rId4" cstate="print"/>
              <a:stretch>
                <a:fillRect/>
              </a:stretch>
            </a:blipFill>
          </p:spPr>
          <p:txBody>
            <a:bodyPr wrap="square" lIns="0" tIns="0" rIns="0" bIns="0" rtlCol="0"/>
            <a:lstStyle/>
            <a:p>
              <a:endParaRPr/>
            </a:p>
          </p:txBody>
        </p:sp>
        <p:sp>
          <p:nvSpPr>
            <p:cNvPr id="29" name="object 29"/>
            <p:cNvSpPr/>
            <p:nvPr/>
          </p:nvSpPr>
          <p:spPr>
            <a:xfrm>
              <a:off x="5645331" y="6567089"/>
              <a:ext cx="4148061" cy="112255"/>
            </a:xfrm>
            <a:prstGeom prst="rect">
              <a:avLst/>
            </a:prstGeom>
            <a:blipFill>
              <a:blip r:embed="rId5" cstate="print"/>
              <a:stretch>
                <a:fillRect/>
              </a:stretch>
            </a:blipFill>
          </p:spPr>
          <p:txBody>
            <a:bodyPr wrap="square" lIns="0" tIns="0" rIns="0" bIns="0" rtlCol="0"/>
            <a:lstStyle/>
            <a:p>
              <a:endParaRPr/>
            </a:p>
          </p:txBody>
        </p:sp>
        <p:sp>
          <p:nvSpPr>
            <p:cNvPr id="30" name="object 30"/>
            <p:cNvSpPr/>
            <p:nvPr/>
          </p:nvSpPr>
          <p:spPr>
            <a:xfrm>
              <a:off x="4557264" y="6378691"/>
              <a:ext cx="5235867" cy="144259"/>
            </a:xfrm>
            <a:prstGeom prst="rect">
              <a:avLst/>
            </a:prstGeom>
            <a:blipFill>
              <a:blip r:embed="rId6" cstate="print"/>
              <a:stretch>
                <a:fillRect/>
              </a:stretch>
            </a:blipFill>
          </p:spPr>
          <p:txBody>
            <a:bodyPr wrap="square" lIns="0" tIns="0" rIns="0" bIns="0" rtlCol="0"/>
            <a:lstStyle/>
            <a:p>
              <a:endParaRPr/>
            </a:p>
          </p:txBody>
        </p:sp>
      </p:grpSp>
      <p:grpSp>
        <p:nvGrpSpPr>
          <p:cNvPr id="49" name="Group 48"/>
          <p:cNvGrpSpPr>
            <a:grpSpLocks noChangeAspect="1"/>
          </p:cNvGrpSpPr>
          <p:nvPr/>
        </p:nvGrpSpPr>
        <p:grpSpPr>
          <a:xfrm>
            <a:off x="0" y="0"/>
            <a:ext cx="360045" cy="7560258"/>
            <a:chOff x="0" y="0"/>
            <a:chExt cx="360045" cy="7560258"/>
          </a:xfrm>
        </p:grpSpPr>
        <p:sp>
          <p:nvSpPr>
            <p:cNvPr id="33" name="object 33"/>
            <p:cNvSpPr/>
            <p:nvPr/>
          </p:nvSpPr>
          <p:spPr>
            <a:xfrm>
              <a:off x="0" y="0"/>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34" name="object 34"/>
            <p:cNvSpPr/>
            <p:nvPr/>
          </p:nvSpPr>
          <p:spPr>
            <a:xfrm>
              <a:off x="0" y="4240479"/>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35" name="object 35"/>
            <p:cNvSpPr/>
            <p:nvPr/>
          </p:nvSpPr>
          <p:spPr>
            <a:xfrm>
              <a:off x="0" y="331952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36" name="object 36"/>
            <p:cNvSpPr/>
            <p:nvPr/>
          </p:nvSpPr>
          <p:spPr>
            <a:xfrm>
              <a:off x="0" y="417696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37" name="object 37"/>
            <p:cNvSpPr/>
            <p:nvPr/>
          </p:nvSpPr>
          <p:spPr>
            <a:xfrm>
              <a:off x="0" y="3383038"/>
              <a:ext cx="360045" cy="794385"/>
            </a:xfrm>
            <a:custGeom>
              <a:avLst/>
              <a:gdLst/>
              <a:ahLst/>
              <a:cxnLst/>
              <a:rect l="l" t="t" r="r" b="b"/>
              <a:pathLst>
                <a:path w="360045" h="794385">
                  <a:moveTo>
                    <a:pt x="0" y="793927"/>
                  </a:moveTo>
                  <a:lnTo>
                    <a:pt x="360006" y="793927"/>
                  </a:lnTo>
                  <a:lnTo>
                    <a:pt x="360006" y="0"/>
                  </a:lnTo>
                  <a:lnTo>
                    <a:pt x="0" y="0"/>
                  </a:lnTo>
                  <a:lnTo>
                    <a:pt x="0" y="793927"/>
                  </a:lnTo>
                  <a:close/>
                </a:path>
              </a:pathLst>
            </a:custGeom>
            <a:solidFill>
              <a:srgbClr val="D7244A"/>
            </a:solidFill>
          </p:spPr>
          <p:txBody>
            <a:bodyPr wrap="square" lIns="0" tIns="0" rIns="0" bIns="0" rtlCol="0"/>
            <a:lstStyle/>
            <a:p>
              <a:endParaRPr/>
            </a:p>
          </p:txBody>
        </p:sp>
      </p:grpSp>
      <p:grpSp>
        <p:nvGrpSpPr>
          <p:cNvPr id="50" name="Group 49"/>
          <p:cNvGrpSpPr/>
          <p:nvPr/>
        </p:nvGrpSpPr>
        <p:grpSpPr>
          <a:xfrm>
            <a:off x="10331996" y="0"/>
            <a:ext cx="360045" cy="7560258"/>
            <a:chOff x="10331996" y="0"/>
            <a:chExt cx="360045" cy="7560258"/>
          </a:xfrm>
        </p:grpSpPr>
        <p:sp>
          <p:nvSpPr>
            <p:cNvPr id="38" name="object 38"/>
            <p:cNvSpPr/>
            <p:nvPr/>
          </p:nvSpPr>
          <p:spPr>
            <a:xfrm>
              <a:off x="10331996" y="0"/>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39" name="object 39"/>
            <p:cNvSpPr/>
            <p:nvPr/>
          </p:nvSpPr>
          <p:spPr>
            <a:xfrm>
              <a:off x="10331996" y="4240479"/>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40" name="object 40"/>
            <p:cNvSpPr/>
            <p:nvPr/>
          </p:nvSpPr>
          <p:spPr>
            <a:xfrm>
              <a:off x="10331996" y="331952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41" name="object 41"/>
            <p:cNvSpPr/>
            <p:nvPr/>
          </p:nvSpPr>
          <p:spPr>
            <a:xfrm>
              <a:off x="10331996" y="417696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42" name="object 42"/>
            <p:cNvSpPr/>
            <p:nvPr/>
          </p:nvSpPr>
          <p:spPr>
            <a:xfrm>
              <a:off x="10331996" y="3383038"/>
              <a:ext cx="360045" cy="794385"/>
            </a:xfrm>
            <a:custGeom>
              <a:avLst/>
              <a:gdLst/>
              <a:ahLst/>
              <a:cxnLst/>
              <a:rect l="l" t="t" r="r" b="b"/>
              <a:pathLst>
                <a:path w="360045" h="794385">
                  <a:moveTo>
                    <a:pt x="0" y="793927"/>
                  </a:moveTo>
                  <a:lnTo>
                    <a:pt x="360007" y="793927"/>
                  </a:lnTo>
                  <a:lnTo>
                    <a:pt x="360007" y="0"/>
                  </a:lnTo>
                  <a:lnTo>
                    <a:pt x="0" y="0"/>
                  </a:lnTo>
                  <a:lnTo>
                    <a:pt x="0" y="793927"/>
                  </a:lnTo>
                  <a:close/>
                </a:path>
              </a:pathLst>
            </a:custGeom>
            <a:solidFill>
              <a:srgbClr val="D7244A"/>
            </a:solidFill>
          </p:spPr>
          <p:txBody>
            <a:bodyPr wrap="square" lIns="0" tIns="0" rIns="0" bIns="0" rtlCol="0"/>
            <a:lstStyle/>
            <a:p>
              <a:endParaRPr/>
            </a:p>
          </p:txBody>
        </p:sp>
      </p:grpSp>
      <p:sp>
        <p:nvSpPr>
          <p:cNvPr id="45" name="bk object 18"/>
          <p:cNvSpPr/>
          <p:nvPr/>
        </p:nvSpPr>
        <p:spPr>
          <a:xfrm flipV="1">
            <a:off x="887298" y="639858"/>
            <a:ext cx="7507402" cy="116341"/>
          </a:xfrm>
          <a:custGeom>
            <a:avLst/>
            <a:gdLst/>
            <a:ahLst/>
            <a:cxnLst/>
            <a:rect l="l" t="t" r="r" b="b"/>
            <a:pathLst>
              <a:path w="7320280">
                <a:moveTo>
                  <a:pt x="0" y="0"/>
                </a:moveTo>
                <a:lnTo>
                  <a:pt x="7320000" y="0"/>
                </a:lnTo>
              </a:path>
            </a:pathLst>
          </a:custGeom>
          <a:ln w="8890">
            <a:solidFill>
              <a:srgbClr val="FFFFFF"/>
            </a:solidFill>
          </a:ln>
        </p:spPr>
        <p:txBody>
          <a:bodyPr wrap="square" lIns="0" tIns="0" rIns="0" bIns="0" rtlCol="0"/>
          <a:lstStyle/>
          <a:p>
            <a:endParaRPr/>
          </a:p>
        </p:txBody>
      </p:sp>
      <p:grpSp>
        <p:nvGrpSpPr>
          <p:cNvPr id="11" name="Group 10"/>
          <p:cNvGrpSpPr/>
          <p:nvPr/>
        </p:nvGrpSpPr>
        <p:grpSpPr>
          <a:xfrm>
            <a:off x="720001" y="6210007"/>
            <a:ext cx="3009900" cy="990143"/>
            <a:chOff x="720001" y="6210007"/>
            <a:chExt cx="3009900" cy="990143"/>
          </a:xfrm>
        </p:grpSpPr>
        <p:sp>
          <p:nvSpPr>
            <p:cNvPr id="5" name="object 5"/>
            <p:cNvSpPr/>
            <p:nvPr/>
          </p:nvSpPr>
          <p:spPr>
            <a:xfrm>
              <a:off x="720001" y="6210007"/>
              <a:ext cx="3009900" cy="247650"/>
            </a:xfrm>
            <a:custGeom>
              <a:avLst/>
              <a:gdLst/>
              <a:ahLst/>
              <a:cxnLst/>
              <a:rect l="l" t="t" r="r" b="b"/>
              <a:pathLst>
                <a:path w="3009900" h="247650">
                  <a:moveTo>
                    <a:pt x="0" y="247497"/>
                  </a:moveTo>
                  <a:lnTo>
                    <a:pt x="3009595" y="247497"/>
                  </a:lnTo>
                  <a:lnTo>
                    <a:pt x="3009595" y="0"/>
                  </a:lnTo>
                  <a:lnTo>
                    <a:pt x="0" y="0"/>
                  </a:lnTo>
                  <a:lnTo>
                    <a:pt x="0" y="247497"/>
                  </a:lnTo>
                  <a:close/>
                </a:path>
              </a:pathLst>
            </a:custGeom>
            <a:solidFill>
              <a:srgbClr val="003E55"/>
            </a:solidFill>
          </p:spPr>
          <p:txBody>
            <a:bodyPr wrap="square" lIns="0" tIns="0" rIns="0" bIns="0" rtlCol="0"/>
            <a:lstStyle/>
            <a:p>
              <a:endParaRPr/>
            </a:p>
          </p:txBody>
        </p:sp>
        <p:sp>
          <p:nvSpPr>
            <p:cNvPr id="6" name="object 6"/>
            <p:cNvSpPr/>
            <p:nvPr/>
          </p:nvSpPr>
          <p:spPr>
            <a:xfrm>
              <a:off x="720001" y="6952500"/>
              <a:ext cx="3009900" cy="247650"/>
            </a:xfrm>
            <a:custGeom>
              <a:avLst/>
              <a:gdLst/>
              <a:ahLst/>
              <a:cxnLst/>
              <a:rect l="l" t="t" r="r" b="b"/>
              <a:pathLst>
                <a:path w="3009900" h="247650">
                  <a:moveTo>
                    <a:pt x="0" y="247510"/>
                  </a:moveTo>
                  <a:lnTo>
                    <a:pt x="3009595" y="247510"/>
                  </a:lnTo>
                  <a:lnTo>
                    <a:pt x="3009595" y="0"/>
                  </a:lnTo>
                  <a:lnTo>
                    <a:pt x="0" y="0"/>
                  </a:lnTo>
                  <a:lnTo>
                    <a:pt x="0" y="247510"/>
                  </a:lnTo>
                  <a:close/>
                </a:path>
              </a:pathLst>
            </a:custGeom>
            <a:solidFill>
              <a:srgbClr val="003E55"/>
            </a:solidFill>
          </p:spPr>
          <p:txBody>
            <a:bodyPr wrap="square" lIns="0" tIns="0" rIns="0" bIns="0" rtlCol="0"/>
            <a:lstStyle/>
            <a:p>
              <a:endParaRPr/>
            </a:p>
          </p:txBody>
        </p:sp>
        <p:sp>
          <p:nvSpPr>
            <p:cNvPr id="7" name="object 7"/>
            <p:cNvSpPr/>
            <p:nvPr/>
          </p:nvSpPr>
          <p:spPr>
            <a:xfrm>
              <a:off x="720001" y="6417907"/>
              <a:ext cx="3009900" cy="40005"/>
            </a:xfrm>
            <a:custGeom>
              <a:avLst/>
              <a:gdLst/>
              <a:ahLst/>
              <a:cxnLst/>
              <a:rect l="l" t="t" r="r" b="b"/>
              <a:pathLst>
                <a:path w="3009900" h="40004">
                  <a:moveTo>
                    <a:pt x="0" y="39598"/>
                  </a:moveTo>
                  <a:lnTo>
                    <a:pt x="3009595" y="39598"/>
                  </a:lnTo>
                  <a:lnTo>
                    <a:pt x="3009595" y="0"/>
                  </a:lnTo>
                  <a:lnTo>
                    <a:pt x="0" y="0"/>
                  </a:lnTo>
                  <a:lnTo>
                    <a:pt x="0" y="39598"/>
                  </a:lnTo>
                  <a:close/>
                </a:path>
              </a:pathLst>
            </a:custGeom>
            <a:solidFill>
              <a:srgbClr val="FFFFFF"/>
            </a:solidFill>
          </p:spPr>
          <p:txBody>
            <a:bodyPr wrap="square" lIns="0" tIns="0" rIns="0" bIns="0" rtlCol="0"/>
            <a:lstStyle/>
            <a:p>
              <a:endParaRPr/>
            </a:p>
          </p:txBody>
        </p:sp>
        <p:sp>
          <p:nvSpPr>
            <p:cNvPr id="8" name="object 8"/>
            <p:cNvSpPr/>
            <p:nvPr/>
          </p:nvSpPr>
          <p:spPr>
            <a:xfrm>
              <a:off x="720001" y="6952500"/>
              <a:ext cx="3009900" cy="40005"/>
            </a:xfrm>
            <a:custGeom>
              <a:avLst/>
              <a:gdLst/>
              <a:ahLst/>
              <a:cxnLst/>
              <a:rect l="l" t="t" r="r" b="b"/>
              <a:pathLst>
                <a:path w="3009900" h="40004">
                  <a:moveTo>
                    <a:pt x="0" y="39598"/>
                  </a:moveTo>
                  <a:lnTo>
                    <a:pt x="3009595" y="39598"/>
                  </a:lnTo>
                  <a:lnTo>
                    <a:pt x="3009595" y="0"/>
                  </a:lnTo>
                  <a:lnTo>
                    <a:pt x="0" y="0"/>
                  </a:lnTo>
                  <a:lnTo>
                    <a:pt x="0" y="39598"/>
                  </a:lnTo>
                  <a:close/>
                </a:path>
              </a:pathLst>
            </a:custGeom>
            <a:solidFill>
              <a:srgbClr val="FFFFFF"/>
            </a:solidFill>
          </p:spPr>
          <p:txBody>
            <a:bodyPr wrap="square" lIns="0" tIns="0" rIns="0" bIns="0" rtlCol="0"/>
            <a:lstStyle/>
            <a:p>
              <a:endParaRPr/>
            </a:p>
          </p:txBody>
        </p:sp>
        <p:sp>
          <p:nvSpPr>
            <p:cNvPr id="9" name="object 9"/>
            <p:cNvSpPr/>
            <p:nvPr/>
          </p:nvSpPr>
          <p:spPr>
            <a:xfrm>
              <a:off x="720001" y="6457505"/>
              <a:ext cx="3009900" cy="495300"/>
            </a:xfrm>
            <a:custGeom>
              <a:avLst/>
              <a:gdLst/>
              <a:ahLst/>
              <a:cxnLst/>
              <a:rect l="l" t="t" r="r" b="b"/>
              <a:pathLst>
                <a:path w="3009900" h="495300">
                  <a:moveTo>
                    <a:pt x="0" y="494995"/>
                  </a:moveTo>
                  <a:lnTo>
                    <a:pt x="3009595" y="494995"/>
                  </a:lnTo>
                  <a:lnTo>
                    <a:pt x="3009595" y="0"/>
                  </a:lnTo>
                  <a:lnTo>
                    <a:pt x="0" y="0"/>
                  </a:lnTo>
                  <a:lnTo>
                    <a:pt x="0" y="494995"/>
                  </a:lnTo>
                  <a:close/>
                </a:path>
              </a:pathLst>
            </a:custGeom>
            <a:solidFill>
              <a:srgbClr val="D7244A"/>
            </a:solidFill>
          </p:spPr>
          <p:txBody>
            <a:bodyPr wrap="square" lIns="0" tIns="0" rIns="0" bIns="0" rtlCol="0"/>
            <a:lstStyle/>
            <a:p>
              <a:endParaRPr/>
            </a:p>
          </p:txBody>
        </p:sp>
        <p:pic>
          <p:nvPicPr>
            <p:cNvPr id="46" name="Picture 45"/>
            <p:cNvPicPr>
              <a:picLocks noChangeAspect="1"/>
            </p:cNvPicPr>
            <p:nvPr/>
          </p:nvPicPr>
          <p:blipFill>
            <a:blip r:embed="rId7"/>
            <a:stretch>
              <a:fillRect/>
            </a:stretch>
          </p:blipFill>
          <p:spPr>
            <a:xfrm>
              <a:off x="820065" y="6553615"/>
              <a:ext cx="2772560" cy="311206"/>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60001" y="2541"/>
            <a:ext cx="9972040" cy="7560309"/>
          </a:xfrm>
          <a:custGeom>
            <a:avLst/>
            <a:gdLst/>
            <a:ahLst/>
            <a:cxnLst/>
            <a:rect l="l" t="t" r="r" b="b"/>
            <a:pathLst>
              <a:path w="9972040" h="7560309">
                <a:moveTo>
                  <a:pt x="0" y="7559992"/>
                </a:moveTo>
                <a:lnTo>
                  <a:pt x="9971989" y="7559992"/>
                </a:lnTo>
                <a:lnTo>
                  <a:pt x="9971989" y="0"/>
                </a:lnTo>
                <a:lnTo>
                  <a:pt x="0" y="0"/>
                </a:lnTo>
                <a:lnTo>
                  <a:pt x="0" y="7559992"/>
                </a:lnTo>
                <a:close/>
              </a:path>
            </a:pathLst>
          </a:custGeom>
          <a:solidFill>
            <a:srgbClr val="D7244A"/>
          </a:solidFill>
        </p:spPr>
        <p:txBody>
          <a:bodyPr wrap="square" lIns="0" tIns="0" rIns="0" bIns="0" rtlCol="0"/>
          <a:lstStyle/>
          <a:p>
            <a:endParaRPr/>
          </a:p>
        </p:txBody>
      </p:sp>
      <p:sp>
        <p:nvSpPr>
          <p:cNvPr id="14" name="object 14"/>
          <p:cNvSpPr txBox="1"/>
          <p:nvPr/>
        </p:nvSpPr>
        <p:spPr>
          <a:xfrm>
            <a:off x="731308" y="1530402"/>
            <a:ext cx="4334601" cy="5275803"/>
          </a:xfrm>
          <a:prstGeom prst="rect">
            <a:avLst/>
          </a:prstGeom>
        </p:spPr>
        <p:txBody>
          <a:bodyPr vert="horz" wrap="square" lIns="0" tIns="12700" rIns="0" bIns="0" rtlCol="0">
            <a:spAutoFit/>
          </a:bodyPr>
          <a:lstStyle/>
          <a:p>
            <a:r>
              <a:rPr lang="en-GB" sz="1600" b="1" dirty="0">
                <a:solidFill>
                  <a:schemeClr val="bg1"/>
                </a:solidFill>
                <a:latin typeface="Arial" panose="020B0604020202020204" pitchFamily="34" charset="0"/>
                <a:cs typeface="Arial" panose="020B0604020202020204" pitchFamily="34" charset="0"/>
              </a:rPr>
              <a:t>LOCATION</a:t>
            </a:r>
          </a:p>
          <a:p>
            <a:pPr algn="just"/>
            <a:endParaRPr lang="en-GB" sz="1100" dirty="0">
              <a:solidFill>
                <a:schemeClr val="bg1"/>
              </a:solidFill>
              <a:latin typeface="Arial" panose="020B0604020202020204" pitchFamily="34" charset="0"/>
              <a:cs typeface="Arial" panose="020B0604020202020204" pitchFamily="34" charset="0"/>
            </a:endParaRPr>
          </a:p>
          <a:p>
            <a:pPr algn="just"/>
            <a:r>
              <a:rPr lang="en-GB" sz="1100" dirty="0">
                <a:solidFill>
                  <a:schemeClr val="bg1"/>
                </a:solidFill>
                <a:latin typeface="Arial" panose="020B0604020202020204" pitchFamily="34" charset="0"/>
                <a:cs typeface="Arial" panose="020B0604020202020204" pitchFamily="34" charset="0"/>
              </a:rPr>
              <a:t>The property is located within the popular market town of Guisborough, 22 miles north-west of Whitby and 10.5 miles south-east of Middlesbrough. The town sits on the edge of the North Yorkshire Moors.</a:t>
            </a:r>
          </a:p>
          <a:p>
            <a:pPr algn="just"/>
            <a:endParaRPr lang="en-GB" sz="1100" dirty="0">
              <a:solidFill>
                <a:schemeClr val="bg1"/>
              </a:solidFill>
              <a:latin typeface="Arial" panose="020B0604020202020204" pitchFamily="34" charset="0"/>
              <a:cs typeface="Arial" panose="020B0604020202020204" pitchFamily="34" charset="0"/>
            </a:endParaRPr>
          </a:p>
          <a:p>
            <a:pPr algn="just"/>
            <a:r>
              <a:rPr lang="en-GB" sz="1100" dirty="0">
                <a:solidFill>
                  <a:schemeClr val="bg1"/>
                </a:solidFill>
                <a:latin typeface="Arial" panose="020B0604020202020204" pitchFamily="34" charset="0"/>
                <a:cs typeface="Arial" panose="020B0604020202020204" pitchFamily="34" charset="0"/>
              </a:rPr>
              <a:t>The property is situated on the west side of Chaloner Street, a popular commercial location, perpendicular to Westgate. The property holds close proximity to Fountain Street Car Park and renovated Town Hall. Chaloner Street is one of the most popular streets in Guisborough with very low vacancy rates and a variety of commercial occupiers.</a:t>
            </a:r>
          </a:p>
          <a:p>
            <a:pPr algn="just"/>
            <a:endParaRPr lang="en-GB" sz="1100" dirty="0">
              <a:solidFill>
                <a:schemeClr val="bg1"/>
              </a:solidFill>
              <a:latin typeface="Arial" panose="020B0604020202020204" pitchFamily="34" charset="0"/>
              <a:cs typeface="Arial" panose="020B0604020202020204" pitchFamily="34" charset="0"/>
            </a:endParaRPr>
          </a:p>
          <a:p>
            <a:pPr algn="just"/>
            <a:r>
              <a:rPr lang="en-GB" sz="1100" dirty="0">
                <a:solidFill>
                  <a:schemeClr val="bg1"/>
                </a:solidFill>
                <a:latin typeface="Arial" panose="020B0604020202020204" pitchFamily="34" charset="0"/>
                <a:cs typeface="Arial" panose="020B0604020202020204" pitchFamily="34" charset="0"/>
              </a:rPr>
              <a:t>Occupiers in the immediate vicinity include Brass Monkey, Flower Box, J’s Gents Hairdressing, Guisborough Book Shop, Sergio’s Italian, The Priory Bistro and Line Two.</a:t>
            </a:r>
          </a:p>
          <a:p>
            <a:pPr algn="just"/>
            <a:endParaRPr lang="en-GB" sz="1200" dirty="0">
              <a:solidFill>
                <a:schemeClr val="bg1"/>
              </a:solidFill>
              <a:latin typeface="Arial" panose="020B0604020202020204" pitchFamily="34" charset="0"/>
              <a:cs typeface="Arial" panose="020B0604020202020204" pitchFamily="34" charset="0"/>
            </a:endParaRPr>
          </a:p>
          <a:p>
            <a:pPr algn="just"/>
            <a:r>
              <a:rPr lang="en-GB" sz="1600" b="1" dirty="0">
                <a:solidFill>
                  <a:schemeClr val="bg1"/>
                </a:solidFill>
                <a:latin typeface="Arial" panose="020B0604020202020204" pitchFamily="34" charset="0"/>
                <a:cs typeface="Arial" panose="020B0604020202020204" pitchFamily="34" charset="0"/>
              </a:rPr>
              <a:t>DESCRIPTION</a:t>
            </a:r>
          </a:p>
          <a:p>
            <a:pPr algn="just"/>
            <a:endParaRPr lang="en-GB" sz="1200" dirty="0">
              <a:solidFill>
                <a:schemeClr val="bg1"/>
              </a:solidFill>
              <a:latin typeface="Arial" panose="020B0604020202020204" pitchFamily="34" charset="0"/>
              <a:cs typeface="Arial" panose="020B0604020202020204" pitchFamily="34" charset="0"/>
            </a:endParaRPr>
          </a:p>
          <a:p>
            <a:pPr algn="just"/>
            <a:r>
              <a:rPr lang="en-GB" sz="1100" dirty="0">
                <a:solidFill>
                  <a:schemeClr val="bg1"/>
                </a:solidFill>
                <a:latin typeface="Arial" panose="020B0604020202020204" pitchFamily="34" charset="0"/>
                <a:cs typeface="Arial" panose="020B0604020202020204" pitchFamily="34" charset="0"/>
              </a:rPr>
              <a:t>The property comprises a ground floor retail unit within a mixed use two storey building arranged as a sales floor and staff amenities. </a:t>
            </a:r>
          </a:p>
          <a:p>
            <a:pPr algn="just"/>
            <a:endParaRPr lang="en-GB" sz="1100" dirty="0">
              <a:solidFill>
                <a:schemeClr val="bg1"/>
              </a:solidFill>
              <a:latin typeface="Arial" panose="020B0604020202020204" pitchFamily="34" charset="0"/>
              <a:cs typeface="Arial" panose="020B0604020202020204" pitchFamily="34" charset="0"/>
            </a:endParaRPr>
          </a:p>
          <a:p>
            <a:pPr algn="just"/>
            <a:r>
              <a:rPr lang="en-GB" sz="1100" dirty="0">
                <a:solidFill>
                  <a:schemeClr val="bg1"/>
                </a:solidFill>
                <a:latin typeface="Arial" panose="020B0604020202020204" pitchFamily="34" charset="0"/>
                <a:cs typeface="Arial" panose="020B0604020202020204" pitchFamily="34" charset="0"/>
              </a:rPr>
              <a:t>Previously occupied as a retail unit by ‘All About The Fit’ for a number of years, the property is suitable for a variety of uses and is available immediately.#</a:t>
            </a:r>
          </a:p>
          <a:p>
            <a:pPr algn="just"/>
            <a:endParaRPr lang="en-GB" sz="1100" dirty="0">
              <a:solidFill>
                <a:schemeClr val="bg1"/>
              </a:solidFill>
              <a:latin typeface="Arial" panose="020B0604020202020204" pitchFamily="34" charset="0"/>
              <a:cs typeface="Arial" panose="020B0604020202020204" pitchFamily="34" charset="0"/>
            </a:endParaRPr>
          </a:p>
          <a:p>
            <a:pPr algn="just"/>
            <a:r>
              <a:rPr lang="en-GB" sz="1100" dirty="0">
                <a:solidFill>
                  <a:schemeClr val="bg1"/>
                </a:solidFill>
                <a:latin typeface="Arial" panose="020B0604020202020204" pitchFamily="34" charset="0"/>
                <a:cs typeface="Arial" panose="020B0604020202020204" pitchFamily="34" charset="0"/>
              </a:rPr>
              <a:t>The landlord would consider combining the unit with the adjacent unit. Please enquire for further details.</a:t>
            </a:r>
          </a:p>
          <a:p>
            <a:pPr algn="just"/>
            <a:endParaRPr lang="en-GB" sz="1100" dirty="0">
              <a:solidFill>
                <a:schemeClr val="bg1"/>
              </a:solidFill>
              <a:latin typeface="Arial" panose="020B0604020202020204" pitchFamily="34" charset="0"/>
              <a:cs typeface="Arial" panose="020B0604020202020204" pitchFamily="34" charset="0"/>
            </a:endParaRPr>
          </a:p>
          <a:p>
            <a:pPr algn="just"/>
            <a:endParaRPr lang="en-GB" sz="1100" dirty="0">
              <a:solidFill>
                <a:schemeClr val="bg1"/>
              </a:solidFill>
              <a:latin typeface="Arial" panose="020B0604020202020204" pitchFamily="34" charset="0"/>
              <a:cs typeface="Arial" panose="020B0604020202020204" pitchFamily="34" charset="0"/>
            </a:endParaRPr>
          </a:p>
        </p:txBody>
      </p:sp>
      <p:grpSp>
        <p:nvGrpSpPr>
          <p:cNvPr id="16" name="Group 15"/>
          <p:cNvGrpSpPr/>
          <p:nvPr/>
        </p:nvGrpSpPr>
        <p:grpSpPr>
          <a:xfrm>
            <a:off x="0" y="0"/>
            <a:ext cx="360045" cy="7560258"/>
            <a:chOff x="0" y="0"/>
            <a:chExt cx="360045" cy="7560258"/>
          </a:xfrm>
        </p:grpSpPr>
        <p:sp>
          <p:nvSpPr>
            <p:cNvPr id="17" name="object 33"/>
            <p:cNvSpPr/>
            <p:nvPr/>
          </p:nvSpPr>
          <p:spPr>
            <a:xfrm>
              <a:off x="0" y="0"/>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18" name="object 34"/>
            <p:cNvSpPr/>
            <p:nvPr/>
          </p:nvSpPr>
          <p:spPr>
            <a:xfrm>
              <a:off x="0" y="4240479"/>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19" name="object 35"/>
            <p:cNvSpPr/>
            <p:nvPr/>
          </p:nvSpPr>
          <p:spPr>
            <a:xfrm>
              <a:off x="0" y="331952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20" name="object 36"/>
            <p:cNvSpPr/>
            <p:nvPr/>
          </p:nvSpPr>
          <p:spPr>
            <a:xfrm>
              <a:off x="0" y="417696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21" name="object 37"/>
            <p:cNvSpPr/>
            <p:nvPr/>
          </p:nvSpPr>
          <p:spPr>
            <a:xfrm>
              <a:off x="0" y="3383038"/>
              <a:ext cx="360045" cy="794385"/>
            </a:xfrm>
            <a:custGeom>
              <a:avLst/>
              <a:gdLst/>
              <a:ahLst/>
              <a:cxnLst/>
              <a:rect l="l" t="t" r="r" b="b"/>
              <a:pathLst>
                <a:path w="360045" h="794385">
                  <a:moveTo>
                    <a:pt x="0" y="793927"/>
                  </a:moveTo>
                  <a:lnTo>
                    <a:pt x="360006" y="793927"/>
                  </a:lnTo>
                  <a:lnTo>
                    <a:pt x="360006" y="0"/>
                  </a:lnTo>
                  <a:lnTo>
                    <a:pt x="0" y="0"/>
                  </a:lnTo>
                  <a:lnTo>
                    <a:pt x="0" y="793927"/>
                  </a:lnTo>
                  <a:close/>
                </a:path>
              </a:pathLst>
            </a:custGeom>
            <a:solidFill>
              <a:srgbClr val="D7244A"/>
            </a:solidFill>
          </p:spPr>
          <p:txBody>
            <a:bodyPr wrap="square" lIns="0" tIns="0" rIns="0" bIns="0" rtlCol="0"/>
            <a:lstStyle/>
            <a:p>
              <a:endParaRPr/>
            </a:p>
          </p:txBody>
        </p:sp>
      </p:grpSp>
      <p:grpSp>
        <p:nvGrpSpPr>
          <p:cNvPr id="22" name="Group 21"/>
          <p:cNvGrpSpPr/>
          <p:nvPr/>
        </p:nvGrpSpPr>
        <p:grpSpPr>
          <a:xfrm>
            <a:off x="10331996" y="0"/>
            <a:ext cx="360045" cy="7560258"/>
            <a:chOff x="10331996" y="0"/>
            <a:chExt cx="360045" cy="7560258"/>
          </a:xfrm>
        </p:grpSpPr>
        <p:sp>
          <p:nvSpPr>
            <p:cNvPr id="23" name="object 38"/>
            <p:cNvSpPr/>
            <p:nvPr/>
          </p:nvSpPr>
          <p:spPr>
            <a:xfrm>
              <a:off x="10331996" y="0"/>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24" name="object 39"/>
            <p:cNvSpPr/>
            <p:nvPr/>
          </p:nvSpPr>
          <p:spPr>
            <a:xfrm>
              <a:off x="10331996" y="4240479"/>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25" name="object 40"/>
            <p:cNvSpPr/>
            <p:nvPr/>
          </p:nvSpPr>
          <p:spPr>
            <a:xfrm>
              <a:off x="10331996" y="331952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26" name="object 41"/>
            <p:cNvSpPr/>
            <p:nvPr/>
          </p:nvSpPr>
          <p:spPr>
            <a:xfrm>
              <a:off x="10331996" y="417696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27" name="object 42"/>
            <p:cNvSpPr/>
            <p:nvPr/>
          </p:nvSpPr>
          <p:spPr>
            <a:xfrm>
              <a:off x="10331996" y="3383038"/>
              <a:ext cx="360045" cy="794385"/>
            </a:xfrm>
            <a:custGeom>
              <a:avLst/>
              <a:gdLst/>
              <a:ahLst/>
              <a:cxnLst/>
              <a:rect l="l" t="t" r="r" b="b"/>
              <a:pathLst>
                <a:path w="360045" h="794385">
                  <a:moveTo>
                    <a:pt x="0" y="793927"/>
                  </a:moveTo>
                  <a:lnTo>
                    <a:pt x="360007" y="793927"/>
                  </a:lnTo>
                  <a:lnTo>
                    <a:pt x="360007" y="0"/>
                  </a:lnTo>
                  <a:lnTo>
                    <a:pt x="0" y="0"/>
                  </a:lnTo>
                  <a:lnTo>
                    <a:pt x="0" y="793927"/>
                  </a:lnTo>
                  <a:close/>
                </a:path>
              </a:pathLst>
            </a:custGeom>
            <a:solidFill>
              <a:srgbClr val="D7244A"/>
            </a:solidFill>
          </p:spPr>
          <p:txBody>
            <a:bodyPr wrap="square" lIns="0" tIns="0" rIns="0" bIns="0" rtlCol="0"/>
            <a:lstStyle/>
            <a:p>
              <a:endParaRPr/>
            </a:p>
          </p:txBody>
        </p:sp>
      </p:grpSp>
      <p:sp>
        <p:nvSpPr>
          <p:cNvPr id="29" name="object 14"/>
          <p:cNvSpPr txBox="1"/>
          <p:nvPr/>
        </p:nvSpPr>
        <p:spPr>
          <a:xfrm>
            <a:off x="5274692" y="1261145"/>
            <a:ext cx="4471670" cy="5752857"/>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r>
              <a:rPr lang="en-GB" sz="1600" b="1" dirty="0">
                <a:solidFill>
                  <a:schemeClr val="bg1"/>
                </a:solidFill>
                <a:latin typeface="Arial" panose="020B0604020202020204" pitchFamily="34" charset="0"/>
                <a:cs typeface="Arial" panose="020B0604020202020204" pitchFamily="34" charset="0"/>
              </a:rPr>
              <a:t>ACCOMMODATION</a:t>
            </a:r>
          </a:p>
          <a:p>
            <a:endParaRPr lang="en-GB" sz="1100" dirty="0">
              <a:solidFill>
                <a:schemeClr val="bg1"/>
              </a:solidFill>
              <a:latin typeface="Arial" panose="020B0604020202020204" pitchFamily="34" charset="0"/>
              <a:cs typeface="Arial" panose="020B0604020202020204" pitchFamily="34" charset="0"/>
            </a:endParaRPr>
          </a:p>
          <a:p>
            <a:r>
              <a:rPr lang="en-GB" sz="1100" dirty="0">
                <a:solidFill>
                  <a:schemeClr val="bg1"/>
                </a:solidFill>
                <a:latin typeface="Arial" panose="020B0604020202020204" pitchFamily="34" charset="0"/>
                <a:cs typeface="Arial" panose="020B0604020202020204" pitchFamily="34" charset="0"/>
              </a:rPr>
              <a:t>The property provides the following approximate areas (NIA):</a:t>
            </a:r>
          </a:p>
          <a:p>
            <a:endParaRPr lang="en-GB" sz="1100" dirty="0">
              <a:solidFill>
                <a:schemeClr val="bg1"/>
              </a:solidFill>
              <a:latin typeface="Arial" panose="020B0604020202020204" pitchFamily="34" charset="0"/>
              <a:cs typeface="Arial" panose="020B0604020202020204" pitchFamily="34" charset="0"/>
            </a:endParaRPr>
          </a:p>
          <a:p>
            <a:r>
              <a:rPr lang="en-GB" sz="1100" dirty="0">
                <a:solidFill>
                  <a:schemeClr val="bg1"/>
                </a:solidFill>
                <a:latin typeface="Arial" panose="020B0604020202020204" pitchFamily="34" charset="0"/>
                <a:cs typeface="Arial" panose="020B0604020202020204" pitchFamily="34" charset="0"/>
              </a:rPr>
              <a:t>Gross Frontage:	5.15 m	(16 feet 1 inches)</a:t>
            </a:r>
          </a:p>
          <a:p>
            <a:r>
              <a:rPr lang="en-GB" sz="1100" dirty="0">
                <a:solidFill>
                  <a:schemeClr val="bg1"/>
                </a:solidFill>
                <a:latin typeface="Arial" panose="020B0604020202020204" pitchFamily="34" charset="0"/>
                <a:cs typeface="Arial" panose="020B0604020202020204" pitchFamily="34" charset="0"/>
              </a:rPr>
              <a:t>Net Int Width:		4.45 m	(14 feet 7 inches)</a:t>
            </a:r>
          </a:p>
          <a:p>
            <a:r>
              <a:rPr lang="en-GB" sz="1100" dirty="0">
                <a:solidFill>
                  <a:schemeClr val="bg1"/>
                </a:solidFill>
                <a:latin typeface="Arial" panose="020B0604020202020204" pitchFamily="34" charset="0"/>
                <a:cs typeface="Arial" panose="020B0604020202020204" pitchFamily="34" charset="0"/>
              </a:rPr>
              <a:t>Shop Depth:		8.93 m	(29 feet 3 inches)</a:t>
            </a:r>
          </a:p>
          <a:p>
            <a:r>
              <a:rPr lang="en-GB" sz="1100" dirty="0">
                <a:solidFill>
                  <a:schemeClr val="bg1"/>
                </a:solidFill>
                <a:latin typeface="Arial" panose="020B0604020202020204" pitchFamily="34" charset="0"/>
                <a:cs typeface="Arial" panose="020B0604020202020204" pitchFamily="34" charset="0"/>
              </a:rPr>
              <a:t>Sales Area:		34.72 sq m	(374 sq ft)</a:t>
            </a:r>
          </a:p>
          <a:p>
            <a:r>
              <a:rPr lang="en-GB" sz="1100" dirty="0">
                <a:solidFill>
                  <a:schemeClr val="bg1"/>
                </a:solidFill>
                <a:latin typeface="Arial" panose="020B0604020202020204" pitchFamily="34" charset="0"/>
                <a:cs typeface="Arial" panose="020B0604020202020204" pitchFamily="34" charset="0"/>
              </a:rPr>
              <a:t>WC</a:t>
            </a:r>
          </a:p>
          <a:p>
            <a:r>
              <a:rPr lang="en-GB" sz="1100" dirty="0">
                <a:solidFill>
                  <a:schemeClr val="bg1"/>
                </a:solidFill>
                <a:latin typeface="Arial" panose="020B0604020202020204" pitchFamily="34" charset="0"/>
                <a:cs typeface="Arial" panose="020B0604020202020204" pitchFamily="34" charset="0"/>
              </a:rPr>
              <a:t>			</a:t>
            </a:r>
            <a:endParaRPr lang="en-US" sz="1100" dirty="0">
              <a:solidFill>
                <a:schemeClr val="bg1"/>
              </a:solidFill>
              <a:latin typeface="Arial" panose="020B0604020202020204" pitchFamily="34" charset="0"/>
              <a:cs typeface="Arial" panose="020B0604020202020204" pitchFamily="34" charset="0"/>
            </a:endParaRPr>
          </a:p>
          <a:p>
            <a:r>
              <a:rPr lang="en-US" sz="1600" b="1" dirty="0">
                <a:solidFill>
                  <a:schemeClr val="bg1"/>
                </a:solidFill>
                <a:latin typeface="Arial" panose="020B0604020202020204" pitchFamily="34" charset="0"/>
                <a:cs typeface="Arial" panose="020B0604020202020204" pitchFamily="34" charset="0"/>
              </a:rPr>
              <a:t>PROPOSED TERMS</a:t>
            </a:r>
          </a:p>
          <a:p>
            <a:endParaRPr lang="en-US" sz="1100" dirty="0">
              <a:solidFill>
                <a:schemeClr val="bg1"/>
              </a:solidFill>
              <a:latin typeface="Arial" panose="020B0604020202020204" pitchFamily="34" charset="0"/>
              <a:cs typeface="Arial" panose="020B0604020202020204" pitchFamily="34" charset="0"/>
            </a:endParaRPr>
          </a:p>
          <a:p>
            <a:r>
              <a:rPr lang="en-US" sz="1100" dirty="0">
                <a:solidFill>
                  <a:schemeClr val="bg1"/>
                </a:solidFill>
                <a:latin typeface="Arial" panose="020B0604020202020204" pitchFamily="34" charset="0"/>
                <a:cs typeface="Arial" panose="020B0604020202020204" pitchFamily="34" charset="0"/>
              </a:rPr>
              <a:t>The unit is available to let at an asking rent of £10,200 per annum for a term of years to be agreed on an effectively full repairing and insuring lease.</a:t>
            </a:r>
          </a:p>
          <a:p>
            <a:endParaRPr lang="en-US" sz="1100" dirty="0">
              <a:solidFill>
                <a:schemeClr val="bg1"/>
              </a:solidFill>
              <a:latin typeface="Arial" panose="020B0604020202020204" pitchFamily="34" charset="0"/>
              <a:cs typeface="Arial" panose="020B0604020202020204" pitchFamily="34" charset="0"/>
            </a:endParaRPr>
          </a:p>
          <a:p>
            <a:pPr lvl="0">
              <a:defRPr/>
            </a:pPr>
            <a:r>
              <a:rPr lang="en-US" sz="1600" b="1" dirty="0">
                <a:solidFill>
                  <a:prstClr val="white"/>
                </a:solidFill>
                <a:latin typeface="Arial" panose="020B0604020202020204" pitchFamily="34" charset="0"/>
                <a:cs typeface="Arial" panose="020B0604020202020204" pitchFamily="34" charset="0"/>
              </a:rPr>
              <a:t>RATING ASSESSMENT</a:t>
            </a:r>
          </a:p>
          <a:p>
            <a:pPr lvl="0">
              <a:defRPr/>
            </a:pPr>
            <a:endParaRPr lang="en-US" sz="1100" dirty="0">
              <a:solidFill>
                <a:prstClr val="white"/>
              </a:solidFill>
              <a:latin typeface="Arial" panose="020B0604020202020204" pitchFamily="34" charset="0"/>
              <a:cs typeface="Arial" panose="020B0604020202020204" pitchFamily="34" charset="0"/>
            </a:endParaRPr>
          </a:p>
          <a:p>
            <a:pPr lvl="0">
              <a:defRPr/>
            </a:pPr>
            <a:r>
              <a:rPr lang="en-US" sz="1100" dirty="0">
                <a:solidFill>
                  <a:prstClr val="white"/>
                </a:solidFill>
                <a:latin typeface="Arial" panose="020B0604020202020204" pitchFamily="34" charset="0"/>
                <a:cs typeface="Arial" panose="020B0604020202020204" pitchFamily="34" charset="0"/>
              </a:rPr>
              <a:t>The premises has a </a:t>
            </a:r>
            <a:r>
              <a:rPr lang="en-US" sz="1100" dirty="0" err="1">
                <a:solidFill>
                  <a:prstClr val="white"/>
                </a:solidFill>
                <a:latin typeface="Arial" panose="020B0604020202020204" pitchFamily="34" charset="0"/>
                <a:cs typeface="Arial" panose="020B0604020202020204" pitchFamily="34" charset="0"/>
              </a:rPr>
              <a:t>Rateable</a:t>
            </a:r>
            <a:r>
              <a:rPr lang="en-US" sz="1100" dirty="0">
                <a:solidFill>
                  <a:prstClr val="white"/>
                </a:solidFill>
                <a:latin typeface="Arial" panose="020B0604020202020204" pitchFamily="34" charset="0"/>
                <a:cs typeface="Arial" panose="020B0604020202020204" pitchFamily="34" charset="0"/>
              </a:rPr>
              <a:t> Value of £6,300.The property is subject to small business rate relief and therefore there are no rates payable.</a:t>
            </a:r>
          </a:p>
          <a:p>
            <a:endParaRPr lang="en-US" sz="1100" dirty="0">
              <a:solidFill>
                <a:schemeClr val="bg1"/>
              </a:solidFill>
              <a:latin typeface="Arial" panose="020B0604020202020204" pitchFamily="34" charset="0"/>
              <a:cs typeface="Arial" panose="020B0604020202020204" pitchFamily="34" charset="0"/>
            </a:endParaRPr>
          </a:p>
          <a:p>
            <a:r>
              <a:rPr lang="en-US" sz="1600" b="1" dirty="0">
                <a:solidFill>
                  <a:schemeClr val="bg1"/>
                </a:solidFill>
                <a:latin typeface="Arial" panose="020B0604020202020204" pitchFamily="34" charset="0"/>
                <a:cs typeface="Arial" panose="020B0604020202020204" pitchFamily="34" charset="0"/>
              </a:rPr>
              <a:t>LEGAL FEES</a:t>
            </a:r>
          </a:p>
          <a:p>
            <a:endParaRPr lang="en-US" sz="1100" dirty="0">
              <a:solidFill>
                <a:schemeClr val="bg1"/>
              </a:solidFill>
              <a:latin typeface="Arial" panose="020B0604020202020204" pitchFamily="34" charset="0"/>
              <a:cs typeface="Arial" panose="020B0604020202020204" pitchFamily="34" charset="0"/>
            </a:endParaRPr>
          </a:p>
          <a:p>
            <a:r>
              <a:rPr lang="en-US" sz="1100" dirty="0">
                <a:solidFill>
                  <a:schemeClr val="bg1"/>
                </a:solidFill>
                <a:latin typeface="Arial" panose="020B0604020202020204" pitchFamily="34" charset="0"/>
                <a:cs typeface="Arial" panose="020B0604020202020204" pitchFamily="34" charset="0"/>
              </a:rPr>
              <a:t>Each party is responsible for their own legal fees in respect of this transaction.</a:t>
            </a:r>
          </a:p>
          <a:p>
            <a:endParaRPr lang="en-US" sz="1100" dirty="0">
              <a:solidFill>
                <a:schemeClr val="bg1"/>
              </a:solidFill>
              <a:latin typeface="Arial" panose="020B0604020202020204" pitchFamily="34" charset="0"/>
              <a:cs typeface="Arial" panose="020B0604020202020204" pitchFamily="34" charset="0"/>
            </a:endParaRPr>
          </a:p>
          <a:p>
            <a:pPr lvl="0">
              <a:defRPr/>
            </a:pPr>
            <a:r>
              <a:rPr lang="en-US" sz="1600" b="1" dirty="0">
                <a:solidFill>
                  <a:prstClr val="white"/>
                </a:solidFill>
                <a:latin typeface="Arial" panose="020B0604020202020204" pitchFamily="34" charset="0"/>
                <a:cs typeface="Arial" panose="020B0604020202020204" pitchFamily="34" charset="0"/>
              </a:rPr>
              <a:t>VAT</a:t>
            </a:r>
          </a:p>
          <a:p>
            <a:pPr lvl="0">
              <a:defRPr/>
            </a:pPr>
            <a:endParaRPr lang="en-US" sz="1200" dirty="0">
              <a:solidFill>
                <a:prstClr val="white"/>
              </a:solidFill>
              <a:latin typeface="Arial" panose="020B0604020202020204" pitchFamily="34" charset="0"/>
              <a:cs typeface="Arial" panose="020B0604020202020204" pitchFamily="34" charset="0"/>
            </a:endParaRPr>
          </a:p>
          <a:p>
            <a:pPr lvl="0">
              <a:defRPr/>
            </a:pPr>
            <a:r>
              <a:rPr lang="en-US" sz="1100" dirty="0">
                <a:solidFill>
                  <a:prstClr val="white"/>
                </a:solidFill>
                <a:latin typeface="Arial" panose="020B0604020202020204" pitchFamily="34" charset="0"/>
                <a:cs typeface="Arial" panose="020B0604020202020204" pitchFamily="34" charset="0"/>
              </a:rPr>
              <a:t>The premises are not elected for VAT.</a:t>
            </a:r>
          </a:p>
          <a:p>
            <a:endParaRPr lang="en-GB" sz="1200" dirty="0">
              <a:solidFill>
                <a:schemeClr val="bg1"/>
              </a:solidFill>
              <a:latin typeface="Arial" panose="020B0604020202020204" pitchFamily="34" charset="0"/>
              <a:cs typeface="Arial" panose="020B0604020202020204" pitchFamily="34" charset="0"/>
            </a:endParaRPr>
          </a:p>
        </p:txBody>
      </p:sp>
      <p:sp>
        <p:nvSpPr>
          <p:cNvPr id="30" name="object 15"/>
          <p:cNvSpPr/>
          <p:nvPr/>
        </p:nvSpPr>
        <p:spPr>
          <a:xfrm>
            <a:off x="719999" y="798399"/>
            <a:ext cx="9252585" cy="0"/>
          </a:xfrm>
          <a:custGeom>
            <a:avLst/>
            <a:gdLst/>
            <a:ahLst/>
            <a:cxnLst/>
            <a:rect l="l" t="t" r="r" b="b"/>
            <a:pathLst>
              <a:path w="9252585">
                <a:moveTo>
                  <a:pt x="0" y="0"/>
                </a:moveTo>
                <a:lnTo>
                  <a:pt x="9252000" y="0"/>
                </a:lnTo>
              </a:path>
            </a:pathLst>
          </a:custGeom>
          <a:ln w="6350">
            <a:solidFill>
              <a:srgbClr val="FFFFFF"/>
            </a:solidFill>
          </a:ln>
        </p:spPr>
        <p:txBody>
          <a:bodyPr wrap="square" lIns="0" tIns="0" rIns="0" bIns="0" rtlCol="0"/>
          <a:lstStyle/>
          <a:p>
            <a:endParaRPr/>
          </a:p>
        </p:txBody>
      </p:sp>
      <p:sp>
        <p:nvSpPr>
          <p:cNvPr id="28" name="object 16"/>
          <p:cNvSpPr txBox="1"/>
          <p:nvPr/>
        </p:nvSpPr>
        <p:spPr>
          <a:xfrm>
            <a:off x="707298" y="404667"/>
            <a:ext cx="8678002" cy="613630"/>
          </a:xfrm>
          <a:prstGeom prst="rect">
            <a:avLst/>
          </a:prstGeom>
        </p:spPr>
        <p:txBody>
          <a:bodyPr vert="horz" wrap="square" lIns="0" tIns="89535" rIns="0" bIns="0" rtlCol="0">
            <a:spAutoFit/>
          </a:bodyPr>
          <a:lstStyle/>
          <a:p>
            <a:pPr marL="12700">
              <a:lnSpc>
                <a:spcPct val="100000"/>
              </a:lnSpc>
              <a:spcBef>
                <a:spcPts val="705"/>
              </a:spcBef>
            </a:pPr>
            <a:r>
              <a:rPr lang="en-GB" sz="2000" b="1" kern="0" dirty="0">
                <a:solidFill>
                  <a:prstClr val="white"/>
                </a:solidFill>
                <a:latin typeface="Arial Black" charset="0"/>
                <a:ea typeface="Arial Black" charset="0"/>
                <a:cs typeface="Arial Black" charset="0"/>
              </a:rPr>
              <a:t>28A</a:t>
            </a:r>
            <a: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t> CHALONER STREET, GUISBOROUGH, TS14 6QD</a:t>
            </a:r>
            <a:b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br>
            <a:r>
              <a:rPr kumimoji="0" lang="en-GB" sz="1400" b="0" i="0" u="none" strike="noStrike" kern="0" cap="none" spc="0" normalizeH="0" baseline="0" noProof="0" dirty="0">
                <a:ln>
                  <a:noFill/>
                </a:ln>
                <a:solidFill>
                  <a:prstClr val="white"/>
                </a:solidFill>
                <a:effectLst/>
                <a:uLnTx/>
                <a:uFillTx/>
                <a:latin typeface="Arial" panose="020B0604020202020204" pitchFamily="34" charset="0"/>
                <a:ea typeface="Arial Black" charset="0"/>
                <a:cs typeface="Arial Black" charset="0"/>
              </a:rPr>
              <a:t>TO LET: GROUND FLOOR RETAIL UNIT IN A POPULAR LOCATION</a:t>
            </a:r>
            <a:endParaRPr lang="en-US" sz="1600" dirty="0">
              <a:solidFill>
                <a:schemeClr val="bg1"/>
              </a:solidFill>
              <a:latin typeface="Arial" panose="020B0604020202020204" pitchFamily="34" charset="0"/>
              <a:ea typeface="Arial" charset="0"/>
              <a:cs typeface="Arial" panose="020B0604020202020204" pitchFamily="34" charset="0"/>
            </a:endParaRPr>
          </a:p>
        </p:txBody>
      </p:sp>
      <p:sp>
        <p:nvSpPr>
          <p:cNvPr id="33" name="object 5"/>
          <p:cNvSpPr/>
          <p:nvPr/>
        </p:nvSpPr>
        <p:spPr>
          <a:xfrm>
            <a:off x="5358726" y="7058025"/>
            <a:ext cx="4485817" cy="23776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BBDEFA1-0CAF-3BC4-5B3B-F67939C22A4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80190E6-0AFC-3DEE-7D59-DA36EB0EFC6E}"/>
              </a:ext>
            </a:extLst>
          </p:cNvPr>
          <p:cNvSpPr/>
          <p:nvPr/>
        </p:nvSpPr>
        <p:spPr>
          <a:xfrm>
            <a:off x="360001" y="2541"/>
            <a:ext cx="9972040" cy="7560309"/>
          </a:xfrm>
          <a:custGeom>
            <a:avLst/>
            <a:gdLst/>
            <a:ahLst/>
            <a:cxnLst/>
            <a:rect l="l" t="t" r="r" b="b"/>
            <a:pathLst>
              <a:path w="9972040" h="7560309">
                <a:moveTo>
                  <a:pt x="0" y="7559992"/>
                </a:moveTo>
                <a:lnTo>
                  <a:pt x="9971989" y="7559992"/>
                </a:lnTo>
                <a:lnTo>
                  <a:pt x="9971989" y="0"/>
                </a:lnTo>
                <a:lnTo>
                  <a:pt x="0" y="0"/>
                </a:lnTo>
                <a:lnTo>
                  <a:pt x="0" y="7559992"/>
                </a:lnTo>
                <a:close/>
              </a:path>
            </a:pathLst>
          </a:custGeom>
          <a:solidFill>
            <a:srgbClr val="D7244A"/>
          </a:solidFill>
        </p:spPr>
        <p:txBody>
          <a:bodyPr wrap="square" lIns="0" tIns="0" rIns="0" bIns="0" rtlCol="0"/>
          <a:lstStyle/>
          <a:p>
            <a:endParaRPr/>
          </a:p>
        </p:txBody>
      </p:sp>
      <p:sp>
        <p:nvSpPr>
          <p:cNvPr id="14" name="object 14">
            <a:extLst>
              <a:ext uri="{FF2B5EF4-FFF2-40B4-BE49-F238E27FC236}">
                <a16:creationId xmlns:a16="http://schemas.microsoft.com/office/drawing/2014/main" id="{2408825A-D789-C2C4-9CAE-74A0EE1F3640}"/>
              </a:ext>
            </a:extLst>
          </p:cNvPr>
          <p:cNvSpPr txBox="1"/>
          <p:nvPr/>
        </p:nvSpPr>
        <p:spPr>
          <a:xfrm>
            <a:off x="731308" y="1530402"/>
            <a:ext cx="4334601" cy="3121367"/>
          </a:xfrm>
          <a:prstGeom prst="rect">
            <a:avLst/>
          </a:prstGeom>
        </p:spPr>
        <p:txBody>
          <a:bodyPr vert="horz" wrap="square" lIns="0" tIns="1270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ENQUIRIES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1270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2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Contact Jack Robinson to discuss your interest. </a:t>
            </a:r>
          </a:p>
          <a:p>
            <a:pPr marL="1270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2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Tel: 01642 713 303.</a:t>
            </a:r>
          </a:p>
          <a:p>
            <a:pPr marL="12700" marR="0" lvl="0" indent="0" algn="just"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2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endParaRPr>
          </a:p>
          <a:p>
            <a:pPr marL="1270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2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Email: </a:t>
            </a:r>
            <a:r>
              <a:rPr kumimoji="0" lang="en-GB" sz="1200" b="0" i="0" u="none" strike="noStrike" kern="1200" cap="none" spc="-2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rPr>
              <a:t>jack@thomas-stevenson.co.uk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VIEWING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1270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2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Viewings can be arranged by contacting Thomas : Stevenson direct.</a:t>
            </a:r>
          </a:p>
          <a:p>
            <a:pPr marL="12700" marR="0" lvl="0" indent="0" algn="just"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2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endParaRPr>
          </a:p>
          <a:p>
            <a:pPr marL="1270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2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Subject to contract.</a:t>
            </a:r>
          </a:p>
          <a:p>
            <a:pPr algn="just"/>
            <a:endParaRPr lang="en-GB" sz="1600" dirty="0">
              <a:solidFill>
                <a:schemeClr val="bg1"/>
              </a:solidFill>
              <a:latin typeface="Arial" panose="020B0604020202020204" pitchFamily="34" charset="0"/>
              <a:cs typeface="Arial" panose="020B0604020202020204" pitchFamily="34" charset="0"/>
            </a:endParaRPr>
          </a:p>
          <a:p>
            <a:pPr algn="just"/>
            <a:endParaRPr lang="en-GB" sz="1100" dirty="0">
              <a:solidFill>
                <a:schemeClr val="bg1"/>
              </a:solidFill>
              <a:latin typeface="Arial" panose="020B0604020202020204" pitchFamily="34" charset="0"/>
              <a:cs typeface="Arial" panose="020B0604020202020204" pitchFamily="34" charset="0"/>
            </a:endParaRPr>
          </a:p>
          <a:p>
            <a:pPr algn="just"/>
            <a:endParaRPr lang="en-GB" sz="1100" dirty="0">
              <a:solidFill>
                <a:schemeClr val="bg1"/>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ABF99F11-1A14-CBC9-C204-8DC446EFECA5}"/>
              </a:ext>
            </a:extLst>
          </p:cNvPr>
          <p:cNvGrpSpPr/>
          <p:nvPr/>
        </p:nvGrpSpPr>
        <p:grpSpPr>
          <a:xfrm>
            <a:off x="0" y="0"/>
            <a:ext cx="360045" cy="7560258"/>
            <a:chOff x="0" y="0"/>
            <a:chExt cx="360045" cy="7560258"/>
          </a:xfrm>
        </p:grpSpPr>
        <p:sp>
          <p:nvSpPr>
            <p:cNvPr id="17" name="object 33">
              <a:extLst>
                <a:ext uri="{FF2B5EF4-FFF2-40B4-BE49-F238E27FC236}">
                  <a16:creationId xmlns:a16="http://schemas.microsoft.com/office/drawing/2014/main" id="{CFE182F4-C50A-A38B-960D-ADAD4C53DDAA}"/>
                </a:ext>
              </a:extLst>
            </p:cNvPr>
            <p:cNvSpPr/>
            <p:nvPr/>
          </p:nvSpPr>
          <p:spPr>
            <a:xfrm>
              <a:off x="0" y="0"/>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18" name="object 34">
              <a:extLst>
                <a:ext uri="{FF2B5EF4-FFF2-40B4-BE49-F238E27FC236}">
                  <a16:creationId xmlns:a16="http://schemas.microsoft.com/office/drawing/2014/main" id="{E4ED2D37-D288-96BC-008D-3135415594BC}"/>
                </a:ext>
              </a:extLst>
            </p:cNvPr>
            <p:cNvSpPr/>
            <p:nvPr/>
          </p:nvSpPr>
          <p:spPr>
            <a:xfrm>
              <a:off x="0" y="4240479"/>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19" name="object 35">
              <a:extLst>
                <a:ext uri="{FF2B5EF4-FFF2-40B4-BE49-F238E27FC236}">
                  <a16:creationId xmlns:a16="http://schemas.microsoft.com/office/drawing/2014/main" id="{6B1CDED1-F0A6-3218-EE2C-197B4431E0DC}"/>
                </a:ext>
              </a:extLst>
            </p:cNvPr>
            <p:cNvSpPr/>
            <p:nvPr/>
          </p:nvSpPr>
          <p:spPr>
            <a:xfrm>
              <a:off x="0" y="331952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20" name="object 36">
              <a:extLst>
                <a:ext uri="{FF2B5EF4-FFF2-40B4-BE49-F238E27FC236}">
                  <a16:creationId xmlns:a16="http://schemas.microsoft.com/office/drawing/2014/main" id="{1AA88103-BEEF-8254-58F0-05A3DECE2182}"/>
                </a:ext>
              </a:extLst>
            </p:cNvPr>
            <p:cNvSpPr/>
            <p:nvPr/>
          </p:nvSpPr>
          <p:spPr>
            <a:xfrm>
              <a:off x="0" y="417696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21" name="object 37">
              <a:extLst>
                <a:ext uri="{FF2B5EF4-FFF2-40B4-BE49-F238E27FC236}">
                  <a16:creationId xmlns:a16="http://schemas.microsoft.com/office/drawing/2014/main" id="{2932AAA6-46F5-420E-76AB-A8ADC1E21362}"/>
                </a:ext>
              </a:extLst>
            </p:cNvPr>
            <p:cNvSpPr/>
            <p:nvPr/>
          </p:nvSpPr>
          <p:spPr>
            <a:xfrm>
              <a:off x="0" y="3383038"/>
              <a:ext cx="360045" cy="794385"/>
            </a:xfrm>
            <a:custGeom>
              <a:avLst/>
              <a:gdLst/>
              <a:ahLst/>
              <a:cxnLst/>
              <a:rect l="l" t="t" r="r" b="b"/>
              <a:pathLst>
                <a:path w="360045" h="794385">
                  <a:moveTo>
                    <a:pt x="0" y="793927"/>
                  </a:moveTo>
                  <a:lnTo>
                    <a:pt x="360006" y="793927"/>
                  </a:lnTo>
                  <a:lnTo>
                    <a:pt x="360006" y="0"/>
                  </a:lnTo>
                  <a:lnTo>
                    <a:pt x="0" y="0"/>
                  </a:lnTo>
                  <a:lnTo>
                    <a:pt x="0" y="793927"/>
                  </a:lnTo>
                  <a:close/>
                </a:path>
              </a:pathLst>
            </a:custGeom>
            <a:solidFill>
              <a:srgbClr val="D7244A"/>
            </a:solidFill>
          </p:spPr>
          <p:txBody>
            <a:bodyPr wrap="square" lIns="0" tIns="0" rIns="0" bIns="0" rtlCol="0"/>
            <a:lstStyle/>
            <a:p>
              <a:endParaRPr/>
            </a:p>
          </p:txBody>
        </p:sp>
      </p:grpSp>
      <p:grpSp>
        <p:nvGrpSpPr>
          <p:cNvPr id="22" name="Group 21">
            <a:extLst>
              <a:ext uri="{FF2B5EF4-FFF2-40B4-BE49-F238E27FC236}">
                <a16:creationId xmlns:a16="http://schemas.microsoft.com/office/drawing/2014/main" id="{FB3D93D5-BA58-ACC7-7AC2-85A61CAC8D52}"/>
              </a:ext>
            </a:extLst>
          </p:cNvPr>
          <p:cNvGrpSpPr/>
          <p:nvPr/>
        </p:nvGrpSpPr>
        <p:grpSpPr>
          <a:xfrm>
            <a:off x="10331996" y="0"/>
            <a:ext cx="360045" cy="7560258"/>
            <a:chOff x="10331996" y="0"/>
            <a:chExt cx="360045" cy="7560258"/>
          </a:xfrm>
        </p:grpSpPr>
        <p:sp>
          <p:nvSpPr>
            <p:cNvPr id="23" name="object 38">
              <a:extLst>
                <a:ext uri="{FF2B5EF4-FFF2-40B4-BE49-F238E27FC236}">
                  <a16:creationId xmlns:a16="http://schemas.microsoft.com/office/drawing/2014/main" id="{3C5E457C-C222-B2BB-6381-A9D532E92F60}"/>
                </a:ext>
              </a:extLst>
            </p:cNvPr>
            <p:cNvSpPr/>
            <p:nvPr/>
          </p:nvSpPr>
          <p:spPr>
            <a:xfrm>
              <a:off x="10331996" y="0"/>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24" name="object 39">
              <a:extLst>
                <a:ext uri="{FF2B5EF4-FFF2-40B4-BE49-F238E27FC236}">
                  <a16:creationId xmlns:a16="http://schemas.microsoft.com/office/drawing/2014/main" id="{BAEA8CA0-D397-ABAE-1DF3-2F0589F58000}"/>
                </a:ext>
              </a:extLst>
            </p:cNvPr>
            <p:cNvSpPr/>
            <p:nvPr/>
          </p:nvSpPr>
          <p:spPr>
            <a:xfrm>
              <a:off x="10331996" y="4240479"/>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25" name="object 40">
              <a:extLst>
                <a:ext uri="{FF2B5EF4-FFF2-40B4-BE49-F238E27FC236}">
                  <a16:creationId xmlns:a16="http://schemas.microsoft.com/office/drawing/2014/main" id="{E5C3D48F-615E-4202-9ACC-1F6919B0FDC6}"/>
                </a:ext>
              </a:extLst>
            </p:cNvPr>
            <p:cNvSpPr/>
            <p:nvPr/>
          </p:nvSpPr>
          <p:spPr>
            <a:xfrm>
              <a:off x="10331996" y="331952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26" name="object 41">
              <a:extLst>
                <a:ext uri="{FF2B5EF4-FFF2-40B4-BE49-F238E27FC236}">
                  <a16:creationId xmlns:a16="http://schemas.microsoft.com/office/drawing/2014/main" id="{6081F4C2-039E-54FF-22F0-89418549D49E}"/>
                </a:ext>
              </a:extLst>
            </p:cNvPr>
            <p:cNvSpPr/>
            <p:nvPr/>
          </p:nvSpPr>
          <p:spPr>
            <a:xfrm>
              <a:off x="10331996" y="417696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27" name="object 42">
              <a:extLst>
                <a:ext uri="{FF2B5EF4-FFF2-40B4-BE49-F238E27FC236}">
                  <a16:creationId xmlns:a16="http://schemas.microsoft.com/office/drawing/2014/main" id="{8BE269F9-A8E0-1121-1866-CB491C81BFDF}"/>
                </a:ext>
              </a:extLst>
            </p:cNvPr>
            <p:cNvSpPr/>
            <p:nvPr/>
          </p:nvSpPr>
          <p:spPr>
            <a:xfrm>
              <a:off x="10331996" y="3383038"/>
              <a:ext cx="360045" cy="794385"/>
            </a:xfrm>
            <a:custGeom>
              <a:avLst/>
              <a:gdLst/>
              <a:ahLst/>
              <a:cxnLst/>
              <a:rect l="l" t="t" r="r" b="b"/>
              <a:pathLst>
                <a:path w="360045" h="794385">
                  <a:moveTo>
                    <a:pt x="0" y="793927"/>
                  </a:moveTo>
                  <a:lnTo>
                    <a:pt x="360007" y="793927"/>
                  </a:lnTo>
                  <a:lnTo>
                    <a:pt x="360007" y="0"/>
                  </a:lnTo>
                  <a:lnTo>
                    <a:pt x="0" y="0"/>
                  </a:lnTo>
                  <a:lnTo>
                    <a:pt x="0" y="793927"/>
                  </a:lnTo>
                  <a:close/>
                </a:path>
              </a:pathLst>
            </a:custGeom>
            <a:solidFill>
              <a:srgbClr val="D7244A"/>
            </a:solidFill>
          </p:spPr>
          <p:txBody>
            <a:bodyPr wrap="square" lIns="0" tIns="0" rIns="0" bIns="0" rtlCol="0"/>
            <a:lstStyle/>
            <a:p>
              <a:endParaRPr/>
            </a:p>
          </p:txBody>
        </p:sp>
      </p:grpSp>
      <p:sp>
        <p:nvSpPr>
          <p:cNvPr id="29" name="object 14">
            <a:extLst>
              <a:ext uri="{FF2B5EF4-FFF2-40B4-BE49-F238E27FC236}">
                <a16:creationId xmlns:a16="http://schemas.microsoft.com/office/drawing/2014/main" id="{9E06D954-C532-0D4A-CAED-F76D9AA641E9}"/>
              </a:ext>
            </a:extLst>
          </p:cNvPr>
          <p:cNvSpPr txBox="1"/>
          <p:nvPr/>
        </p:nvSpPr>
        <p:spPr>
          <a:xfrm>
            <a:off x="5274692" y="1261145"/>
            <a:ext cx="4471670" cy="720710"/>
          </a:xfrm>
          <a:prstGeom prst="rect">
            <a:avLst/>
          </a:prstGeom>
        </p:spPr>
        <p:txBody>
          <a:bodyPr vert="horz" wrap="square" lIns="0" tIns="12700" rIns="0" bIns="0" rtlCol="0">
            <a:spAutoFit/>
          </a:bodyPr>
          <a:lstStyle/>
          <a:p>
            <a:endParaRPr lang="en-US" sz="1100" dirty="0">
              <a:solidFill>
                <a:schemeClr val="bg1"/>
              </a:solidFill>
              <a:latin typeface="Arial" panose="020B0604020202020204" pitchFamily="34" charset="0"/>
              <a:cs typeface="Arial" panose="020B0604020202020204" pitchFamily="34" charset="0"/>
            </a:endParaRPr>
          </a:p>
          <a:p>
            <a:endParaRPr lang="en-US" sz="1100" dirty="0">
              <a:solidFill>
                <a:schemeClr val="bg1"/>
              </a:solidFill>
              <a:latin typeface="Arial" panose="020B0604020202020204" pitchFamily="34" charset="0"/>
              <a:cs typeface="Arial" panose="020B0604020202020204" pitchFamily="34" charset="0"/>
            </a:endParaRPr>
          </a:p>
          <a:p>
            <a:endParaRPr lang="en-US" sz="1200" dirty="0">
              <a:solidFill>
                <a:schemeClr val="bg1"/>
              </a:solidFill>
              <a:latin typeface="Arial" panose="020B0604020202020204" pitchFamily="34" charset="0"/>
              <a:cs typeface="Arial" panose="020B0604020202020204" pitchFamily="34" charset="0"/>
            </a:endParaRPr>
          </a:p>
          <a:p>
            <a:endParaRPr lang="en-GB" sz="1200" dirty="0">
              <a:solidFill>
                <a:schemeClr val="bg1"/>
              </a:solidFill>
              <a:latin typeface="Arial" panose="020B0604020202020204" pitchFamily="34" charset="0"/>
              <a:cs typeface="Arial" panose="020B0604020202020204" pitchFamily="34" charset="0"/>
            </a:endParaRPr>
          </a:p>
        </p:txBody>
      </p:sp>
      <p:sp>
        <p:nvSpPr>
          <p:cNvPr id="30" name="object 15">
            <a:extLst>
              <a:ext uri="{FF2B5EF4-FFF2-40B4-BE49-F238E27FC236}">
                <a16:creationId xmlns:a16="http://schemas.microsoft.com/office/drawing/2014/main" id="{19D6D711-E412-39AE-0053-25431142EC6B}"/>
              </a:ext>
            </a:extLst>
          </p:cNvPr>
          <p:cNvSpPr/>
          <p:nvPr/>
        </p:nvSpPr>
        <p:spPr>
          <a:xfrm>
            <a:off x="719999" y="798399"/>
            <a:ext cx="9252585" cy="0"/>
          </a:xfrm>
          <a:custGeom>
            <a:avLst/>
            <a:gdLst/>
            <a:ahLst/>
            <a:cxnLst/>
            <a:rect l="l" t="t" r="r" b="b"/>
            <a:pathLst>
              <a:path w="9252585">
                <a:moveTo>
                  <a:pt x="0" y="0"/>
                </a:moveTo>
                <a:lnTo>
                  <a:pt x="9252000" y="0"/>
                </a:lnTo>
              </a:path>
            </a:pathLst>
          </a:custGeom>
          <a:ln w="6350">
            <a:solidFill>
              <a:srgbClr val="FFFFFF"/>
            </a:solidFill>
          </a:ln>
        </p:spPr>
        <p:txBody>
          <a:bodyPr wrap="square" lIns="0" tIns="0" rIns="0" bIns="0" rtlCol="0"/>
          <a:lstStyle/>
          <a:p>
            <a:endParaRPr/>
          </a:p>
        </p:txBody>
      </p:sp>
      <p:sp>
        <p:nvSpPr>
          <p:cNvPr id="28" name="object 16">
            <a:extLst>
              <a:ext uri="{FF2B5EF4-FFF2-40B4-BE49-F238E27FC236}">
                <a16:creationId xmlns:a16="http://schemas.microsoft.com/office/drawing/2014/main" id="{A1B2E6D4-0F90-EF52-D7B6-7705015D8DE4}"/>
              </a:ext>
            </a:extLst>
          </p:cNvPr>
          <p:cNvSpPr txBox="1"/>
          <p:nvPr/>
        </p:nvSpPr>
        <p:spPr>
          <a:xfrm>
            <a:off x="707298" y="404667"/>
            <a:ext cx="8678002" cy="613630"/>
          </a:xfrm>
          <a:prstGeom prst="rect">
            <a:avLst/>
          </a:prstGeom>
        </p:spPr>
        <p:txBody>
          <a:bodyPr vert="horz" wrap="square" lIns="0" tIns="89535" rIns="0" bIns="0" rtlCol="0">
            <a:spAutoFit/>
          </a:bodyPr>
          <a:lstStyle/>
          <a:p>
            <a:pPr marL="12700">
              <a:lnSpc>
                <a:spcPct val="100000"/>
              </a:lnSpc>
              <a:spcBef>
                <a:spcPts val="705"/>
              </a:spcBef>
            </a:pPr>
            <a:r>
              <a:rPr lang="en-GB" sz="2000" b="1" kern="0" dirty="0">
                <a:solidFill>
                  <a:prstClr val="white"/>
                </a:solidFill>
                <a:latin typeface="Arial Black" charset="0"/>
                <a:ea typeface="Arial Black" charset="0"/>
                <a:cs typeface="Arial Black" charset="0"/>
              </a:rPr>
              <a:t>28A</a:t>
            </a:r>
            <a: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t> CHALONER STREET, GUISBOROUGH, TS14 6QD</a:t>
            </a:r>
            <a:b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br>
            <a:r>
              <a:rPr kumimoji="0" lang="en-GB" sz="1400" b="0" i="0" u="none" strike="noStrike" kern="0" cap="none" spc="0" normalizeH="0" baseline="0" noProof="0" dirty="0">
                <a:ln>
                  <a:noFill/>
                </a:ln>
                <a:solidFill>
                  <a:prstClr val="white"/>
                </a:solidFill>
                <a:effectLst/>
                <a:uLnTx/>
                <a:uFillTx/>
                <a:latin typeface="Arial" panose="020B0604020202020204" pitchFamily="34" charset="0"/>
                <a:ea typeface="Arial Black" charset="0"/>
                <a:cs typeface="Arial Black" charset="0"/>
              </a:rPr>
              <a:t>TO LET: GROUND FLOOR RETAIL UNIT IN A POPULAR LOCATION</a:t>
            </a:r>
            <a:endParaRPr lang="en-US" sz="1600" dirty="0">
              <a:solidFill>
                <a:schemeClr val="bg1"/>
              </a:solidFill>
              <a:latin typeface="Arial" panose="020B0604020202020204" pitchFamily="34" charset="0"/>
              <a:ea typeface="Arial" charset="0"/>
              <a:cs typeface="Arial" panose="020B0604020202020204" pitchFamily="34" charset="0"/>
            </a:endParaRPr>
          </a:p>
        </p:txBody>
      </p:sp>
      <p:sp>
        <p:nvSpPr>
          <p:cNvPr id="33" name="object 5">
            <a:extLst>
              <a:ext uri="{FF2B5EF4-FFF2-40B4-BE49-F238E27FC236}">
                <a16:creationId xmlns:a16="http://schemas.microsoft.com/office/drawing/2014/main" id="{86742E8E-29EF-B20B-70B6-01A5EAB81E1C}"/>
              </a:ext>
            </a:extLst>
          </p:cNvPr>
          <p:cNvSpPr/>
          <p:nvPr/>
        </p:nvSpPr>
        <p:spPr>
          <a:xfrm>
            <a:off x="5358726" y="7058025"/>
            <a:ext cx="4485817" cy="237769"/>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332999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k object 17"/>
          <p:cNvSpPr/>
          <p:nvPr/>
        </p:nvSpPr>
        <p:spPr>
          <a:xfrm>
            <a:off x="359956" y="-51"/>
            <a:ext cx="9972040" cy="7560309"/>
          </a:xfrm>
          <a:custGeom>
            <a:avLst/>
            <a:gdLst/>
            <a:ahLst/>
            <a:cxnLst/>
            <a:rect l="l" t="t" r="r" b="b"/>
            <a:pathLst>
              <a:path w="9972040" h="7560309">
                <a:moveTo>
                  <a:pt x="0" y="7559992"/>
                </a:moveTo>
                <a:lnTo>
                  <a:pt x="9971989" y="7559992"/>
                </a:lnTo>
                <a:lnTo>
                  <a:pt x="9971989" y="0"/>
                </a:lnTo>
                <a:lnTo>
                  <a:pt x="0" y="0"/>
                </a:lnTo>
                <a:lnTo>
                  <a:pt x="0" y="7559992"/>
                </a:lnTo>
                <a:close/>
              </a:path>
            </a:pathLst>
          </a:custGeom>
          <a:solidFill>
            <a:srgbClr val="003E55"/>
          </a:solidFill>
        </p:spPr>
        <p:txBody>
          <a:bodyPr wrap="square" lIns="0" tIns="0" rIns="0" bIns="0" rtlCol="0"/>
          <a:lstStyle/>
          <a:p>
            <a:endParaRPr/>
          </a:p>
        </p:txBody>
      </p:sp>
      <p:sp>
        <p:nvSpPr>
          <p:cNvPr id="23" name="object 16"/>
          <p:cNvSpPr txBox="1"/>
          <p:nvPr/>
        </p:nvSpPr>
        <p:spPr>
          <a:xfrm>
            <a:off x="707298" y="404667"/>
            <a:ext cx="8601802" cy="613630"/>
          </a:xfrm>
          <a:prstGeom prst="rect">
            <a:avLst/>
          </a:prstGeom>
        </p:spPr>
        <p:txBody>
          <a:bodyPr vert="horz" wrap="square" lIns="0" tIns="89535" rIns="0" bIns="0" rtlCol="0">
            <a:spAutoFit/>
          </a:bodyPr>
          <a:lstStyle/>
          <a:p>
            <a:pPr marL="12700" marR="0" lvl="0" indent="0" algn="l" defTabSz="914400" rtl="0" eaLnBrk="1" fontAlgn="auto" latinLnBrk="0" hangingPunct="1">
              <a:lnSpc>
                <a:spcPct val="100000"/>
              </a:lnSpc>
              <a:spcBef>
                <a:spcPts val="705"/>
              </a:spcBef>
              <a:spcAft>
                <a:spcPts val="0"/>
              </a:spcAft>
              <a:buClrTx/>
              <a:buSzTx/>
              <a:buFontTx/>
              <a:buNone/>
              <a:tabLst/>
              <a:defRPr/>
            </a:pPr>
            <a: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t>28A CHALONER STREET, GUISBOROUGH, TS14 6QD</a:t>
            </a:r>
            <a:b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br>
            <a:r>
              <a:rPr kumimoji="0" lang="en-GB" sz="1400" b="0" i="0" u="none" strike="noStrike" kern="0" cap="none" spc="0" normalizeH="0" baseline="0" noProof="0" dirty="0">
                <a:ln>
                  <a:noFill/>
                </a:ln>
                <a:solidFill>
                  <a:prstClr val="white"/>
                </a:solidFill>
                <a:effectLst/>
                <a:uLnTx/>
                <a:uFillTx/>
                <a:latin typeface="Arial" panose="020B0604020202020204" pitchFamily="34" charset="0"/>
                <a:ea typeface="Arial Black" charset="0"/>
                <a:cs typeface="Arial Black" charset="0"/>
              </a:rPr>
              <a:t>TO LET: GROUND FLOOR RETAIL UNIT IN A POPULAR LOCATION</a:t>
            </a: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endParaRPr>
          </a:p>
        </p:txBody>
      </p:sp>
      <p:grpSp>
        <p:nvGrpSpPr>
          <p:cNvPr id="14" name="Group 13"/>
          <p:cNvGrpSpPr/>
          <p:nvPr/>
        </p:nvGrpSpPr>
        <p:grpSpPr>
          <a:xfrm>
            <a:off x="10331996" y="0"/>
            <a:ext cx="360045" cy="7560258"/>
            <a:chOff x="10331996" y="0"/>
            <a:chExt cx="360045" cy="7560258"/>
          </a:xfrm>
        </p:grpSpPr>
        <p:sp>
          <p:nvSpPr>
            <p:cNvPr id="15" name="object 38"/>
            <p:cNvSpPr/>
            <p:nvPr/>
          </p:nvSpPr>
          <p:spPr>
            <a:xfrm>
              <a:off x="10331996" y="0"/>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16" name="object 39"/>
            <p:cNvSpPr/>
            <p:nvPr/>
          </p:nvSpPr>
          <p:spPr>
            <a:xfrm>
              <a:off x="10331996" y="4240479"/>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17" name="object 40"/>
            <p:cNvSpPr/>
            <p:nvPr/>
          </p:nvSpPr>
          <p:spPr>
            <a:xfrm>
              <a:off x="10331996" y="331952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18" name="object 41"/>
            <p:cNvSpPr/>
            <p:nvPr/>
          </p:nvSpPr>
          <p:spPr>
            <a:xfrm>
              <a:off x="10331996" y="417696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19" name="object 42"/>
            <p:cNvSpPr/>
            <p:nvPr/>
          </p:nvSpPr>
          <p:spPr>
            <a:xfrm>
              <a:off x="10331996" y="3383038"/>
              <a:ext cx="360045" cy="794385"/>
            </a:xfrm>
            <a:custGeom>
              <a:avLst/>
              <a:gdLst/>
              <a:ahLst/>
              <a:cxnLst/>
              <a:rect l="l" t="t" r="r" b="b"/>
              <a:pathLst>
                <a:path w="360045" h="794385">
                  <a:moveTo>
                    <a:pt x="0" y="793927"/>
                  </a:moveTo>
                  <a:lnTo>
                    <a:pt x="360007" y="793927"/>
                  </a:lnTo>
                  <a:lnTo>
                    <a:pt x="360007" y="0"/>
                  </a:lnTo>
                  <a:lnTo>
                    <a:pt x="0" y="0"/>
                  </a:lnTo>
                  <a:lnTo>
                    <a:pt x="0" y="793927"/>
                  </a:lnTo>
                  <a:close/>
                </a:path>
              </a:pathLst>
            </a:custGeom>
            <a:solidFill>
              <a:srgbClr val="D7244A"/>
            </a:solidFill>
          </p:spPr>
          <p:txBody>
            <a:bodyPr wrap="square" lIns="0" tIns="0" rIns="0" bIns="0" rtlCol="0"/>
            <a:lstStyle/>
            <a:p>
              <a:endParaRPr/>
            </a:p>
          </p:txBody>
        </p:sp>
      </p:grpSp>
      <p:sp>
        <p:nvSpPr>
          <p:cNvPr id="31" name="object 15"/>
          <p:cNvSpPr/>
          <p:nvPr/>
        </p:nvSpPr>
        <p:spPr>
          <a:xfrm>
            <a:off x="719999" y="798399"/>
            <a:ext cx="9252585" cy="0"/>
          </a:xfrm>
          <a:custGeom>
            <a:avLst/>
            <a:gdLst/>
            <a:ahLst/>
            <a:cxnLst/>
            <a:rect l="l" t="t" r="r" b="b"/>
            <a:pathLst>
              <a:path w="9252585">
                <a:moveTo>
                  <a:pt x="0" y="0"/>
                </a:moveTo>
                <a:lnTo>
                  <a:pt x="9252000" y="0"/>
                </a:lnTo>
              </a:path>
            </a:pathLst>
          </a:custGeom>
          <a:ln w="6350">
            <a:solidFill>
              <a:srgbClr val="FFFFFF"/>
            </a:solidFill>
          </a:ln>
        </p:spPr>
        <p:txBody>
          <a:bodyPr wrap="square" lIns="0" tIns="0" rIns="0" bIns="0" rtlCol="0"/>
          <a:lstStyle/>
          <a:p>
            <a:endParaRPr/>
          </a:p>
        </p:txBody>
      </p:sp>
      <p:grpSp>
        <p:nvGrpSpPr>
          <p:cNvPr id="33" name="Group 32"/>
          <p:cNvGrpSpPr/>
          <p:nvPr/>
        </p:nvGrpSpPr>
        <p:grpSpPr>
          <a:xfrm>
            <a:off x="0" y="0"/>
            <a:ext cx="360045" cy="7560258"/>
            <a:chOff x="0" y="0"/>
            <a:chExt cx="360045" cy="7560258"/>
          </a:xfrm>
        </p:grpSpPr>
        <p:sp>
          <p:nvSpPr>
            <p:cNvPr id="34" name="object 33"/>
            <p:cNvSpPr/>
            <p:nvPr/>
          </p:nvSpPr>
          <p:spPr>
            <a:xfrm>
              <a:off x="0" y="0"/>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35" name="object 34"/>
            <p:cNvSpPr/>
            <p:nvPr/>
          </p:nvSpPr>
          <p:spPr>
            <a:xfrm>
              <a:off x="0" y="4240479"/>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36" name="object 35"/>
            <p:cNvSpPr/>
            <p:nvPr/>
          </p:nvSpPr>
          <p:spPr>
            <a:xfrm>
              <a:off x="0" y="331952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37" name="object 36"/>
            <p:cNvSpPr/>
            <p:nvPr/>
          </p:nvSpPr>
          <p:spPr>
            <a:xfrm>
              <a:off x="0" y="417696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38" name="object 37"/>
            <p:cNvSpPr/>
            <p:nvPr/>
          </p:nvSpPr>
          <p:spPr>
            <a:xfrm>
              <a:off x="0" y="3383038"/>
              <a:ext cx="360045" cy="794385"/>
            </a:xfrm>
            <a:custGeom>
              <a:avLst/>
              <a:gdLst/>
              <a:ahLst/>
              <a:cxnLst/>
              <a:rect l="l" t="t" r="r" b="b"/>
              <a:pathLst>
                <a:path w="360045" h="794385">
                  <a:moveTo>
                    <a:pt x="0" y="793927"/>
                  </a:moveTo>
                  <a:lnTo>
                    <a:pt x="360006" y="793927"/>
                  </a:lnTo>
                  <a:lnTo>
                    <a:pt x="360006" y="0"/>
                  </a:lnTo>
                  <a:lnTo>
                    <a:pt x="0" y="0"/>
                  </a:lnTo>
                  <a:lnTo>
                    <a:pt x="0" y="793927"/>
                  </a:lnTo>
                  <a:close/>
                </a:path>
              </a:pathLst>
            </a:custGeom>
            <a:solidFill>
              <a:srgbClr val="D7244A"/>
            </a:solidFill>
          </p:spPr>
          <p:txBody>
            <a:bodyPr wrap="square" lIns="0" tIns="0" rIns="0" bIns="0" rtlCol="0"/>
            <a:lstStyle/>
            <a:p>
              <a:endParaRPr/>
            </a:p>
          </p:txBody>
        </p:sp>
      </p:grpSp>
      <p:sp>
        <p:nvSpPr>
          <p:cNvPr id="25" name="object 5"/>
          <p:cNvSpPr/>
          <p:nvPr/>
        </p:nvSpPr>
        <p:spPr>
          <a:xfrm>
            <a:off x="5358726" y="7058025"/>
            <a:ext cx="4485817" cy="237769"/>
          </a:xfrm>
          <a:prstGeom prst="rect">
            <a:avLst/>
          </a:prstGeom>
          <a:blipFill>
            <a:blip r:embed="rId2" cstate="print"/>
            <a:stretch>
              <a:fillRect/>
            </a:stretch>
          </a:blipFill>
        </p:spPr>
        <p:txBody>
          <a:bodyPr wrap="square" lIns="0" tIns="0" rIns="0" bIns="0" rtlCol="0"/>
          <a:lstStyle/>
          <a:p>
            <a:endParaRPr/>
          </a:p>
        </p:txBody>
      </p:sp>
      <p:pic>
        <p:nvPicPr>
          <p:cNvPr id="8" name="Picture 7">
            <a:extLst>
              <a:ext uri="{FF2B5EF4-FFF2-40B4-BE49-F238E27FC236}">
                <a16:creationId xmlns:a16="http://schemas.microsoft.com/office/drawing/2014/main" id="{9358E6E2-D087-4B83-824B-E8E217A7FF2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685201" y="2120217"/>
            <a:ext cx="4426358" cy="3319769"/>
          </a:xfrm>
          <a:prstGeom prst="rect">
            <a:avLst/>
          </a:prstGeom>
        </p:spPr>
      </p:pic>
      <p:pic>
        <p:nvPicPr>
          <p:cNvPr id="3" name="Picture 2">
            <a:extLst>
              <a:ext uri="{FF2B5EF4-FFF2-40B4-BE49-F238E27FC236}">
                <a16:creationId xmlns:a16="http://schemas.microsoft.com/office/drawing/2014/main" id="{83425661-9D3D-4028-BF81-2E5F90B8A36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81840" y="2120218"/>
            <a:ext cx="4426358" cy="331976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k object 17"/>
          <p:cNvSpPr/>
          <p:nvPr/>
        </p:nvSpPr>
        <p:spPr>
          <a:xfrm>
            <a:off x="359956" y="-51"/>
            <a:ext cx="9972040" cy="7560309"/>
          </a:xfrm>
          <a:custGeom>
            <a:avLst/>
            <a:gdLst/>
            <a:ahLst/>
            <a:cxnLst/>
            <a:rect l="l" t="t" r="r" b="b"/>
            <a:pathLst>
              <a:path w="9972040" h="7560309">
                <a:moveTo>
                  <a:pt x="0" y="7559992"/>
                </a:moveTo>
                <a:lnTo>
                  <a:pt x="9971989" y="7559992"/>
                </a:lnTo>
                <a:lnTo>
                  <a:pt x="9971989" y="0"/>
                </a:lnTo>
                <a:lnTo>
                  <a:pt x="0" y="0"/>
                </a:lnTo>
                <a:lnTo>
                  <a:pt x="0" y="7559992"/>
                </a:lnTo>
                <a:close/>
              </a:path>
            </a:pathLst>
          </a:custGeom>
          <a:solidFill>
            <a:srgbClr val="003E55"/>
          </a:solidFill>
        </p:spPr>
        <p:txBody>
          <a:bodyPr wrap="square" lIns="0" tIns="0" rIns="0" bIns="0" rtlCol="0"/>
          <a:lstStyle/>
          <a:p>
            <a:endParaRPr/>
          </a:p>
        </p:txBody>
      </p:sp>
      <p:sp>
        <p:nvSpPr>
          <p:cNvPr id="23" name="object 16"/>
          <p:cNvSpPr txBox="1"/>
          <p:nvPr/>
        </p:nvSpPr>
        <p:spPr>
          <a:xfrm>
            <a:off x="707298" y="404667"/>
            <a:ext cx="8601802" cy="613630"/>
          </a:xfrm>
          <a:prstGeom prst="rect">
            <a:avLst/>
          </a:prstGeom>
        </p:spPr>
        <p:txBody>
          <a:bodyPr vert="horz" wrap="square" lIns="0" tIns="89535" rIns="0" bIns="0" rtlCol="0">
            <a:spAutoFit/>
          </a:bodyPr>
          <a:lstStyle/>
          <a:p>
            <a:pPr marL="12700" marR="0" lvl="0" indent="0" algn="l" defTabSz="914400" rtl="0" eaLnBrk="1" fontAlgn="auto" latinLnBrk="0" hangingPunct="1">
              <a:lnSpc>
                <a:spcPct val="100000"/>
              </a:lnSpc>
              <a:spcBef>
                <a:spcPts val="705"/>
              </a:spcBef>
              <a:spcAft>
                <a:spcPts val="0"/>
              </a:spcAft>
              <a:buClrTx/>
              <a:buSzTx/>
              <a:buFontTx/>
              <a:buNone/>
              <a:tabLst/>
              <a:defRPr/>
            </a:pPr>
            <a:r>
              <a:rPr lang="en-GB" sz="2000" b="1" kern="0" dirty="0">
                <a:solidFill>
                  <a:prstClr val="white"/>
                </a:solidFill>
                <a:latin typeface="Arial Black" charset="0"/>
                <a:ea typeface="Arial Black" charset="0"/>
                <a:cs typeface="Arial Black" charset="0"/>
              </a:rPr>
              <a:t>28A</a:t>
            </a:r>
            <a: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t> CHALONER STREET, GUISBOROUGH, TS14 6QD</a:t>
            </a:r>
            <a:b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br>
            <a:r>
              <a:rPr kumimoji="0" lang="en-GB" sz="1400" b="0" i="0" u="none" strike="noStrike" kern="0" cap="none" spc="0" normalizeH="0" baseline="0" noProof="0" dirty="0">
                <a:ln>
                  <a:noFill/>
                </a:ln>
                <a:solidFill>
                  <a:prstClr val="white"/>
                </a:solidFill>
                <a:effectLst/>
                <a:uLnTx/>
                <a:uFillTx/>
                <a:latin typeface="Arial" panose="020B0604020202020204" pitchFamily="34" charset="0"/>
                <a:ea typeface="Arial Black" charset="0"/>
                <a:cs typeface="Arial Black" charset="0"/>
              </a:rPr>
              <a:t>TO LET: GROUND FLOOR RETAIL UNIT IN A POPULAR LOCATION</a:t>
            </a: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endParaRPr>
          </a:p>
        </p:txBody>
      </p:sp>
      <p:grpSp>
        <p:nvGrpSpPr>
          <p:cNvPr id="14" name="Group 13"/>
          <p:cNvGrpSpPr/>
          <p:nvPr/>
        </p:nvGrpSpPr>
        <p:grpSpPr>
          <a:xfrm>
            <a:off x="10331996" y="0"/>
            <a:ext cx="360045" cy="7560258"/>
            <a:chOff x="10331996" y="0"/>
            <a:chExt cx="360045" cy="7560258"/>
          </a:xfrm>
        </p:grpSpPr>
        <p:sp>
          <p:nvSpPr>
            <p:cNvPr id="15" name="object 38"/>
            <p:cNvSpPr/>
            <p:nvPr/>
          </p:nvSpPr>
          <p:spPr>
            <a:xfrm>
              <a:off x="10331996" y="0"/>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16" name="object 39"/>
            <p:cNvSpPr/>
            <p:nvPr/>
          </p:nvSpPr>
          <p:spPr>
            <a:xfrm>
              <a:off x="10331996" y="4240479"/>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17" name="object 40"/>
            <p:cNvSpPr/>
            <p:nvPr/>
          </p:nvSpPr>
          <p:spPr>
            <a:xfrm>
              <a:off x="10331996" y="331952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18" name="object 41"/>
            <p:cNvSpPr/>
            <p:nvPr/>
          </p:nvSpPr>
          <p:spPr>
            <a:xfrm>
              <a:off x="10331996" y="417696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19" name="object 42"/>
            <p:cNvSpPr/>
            <p:nvPr/>
          </p:nvSpPr>
          <p:spPr>
            <a:xfrm>
              <a:off x="10331996" y="3383038"/>
              <a:ext cx="360045" cy="794385"/>
            </a:xfrm>
            <a:custGeom>
              <a:avLst/>
              <a:gdLst/>
              <a:ahLst/>
              <a:cxnLst/>
              <a:rect l="l" t="t" r="r" b="b"/>
              <a:pathLst>
                <a:path w="360045" h="794385">
                  <a:moveTo>
                    <a:pt x="0" y="793927"/>
                  </a:moveTo>
                  <a:lnTo>
                    <a:pt x="360007" y="793927"/>
                  </a:lnTo>
                  <a:lnTo>
                    <a:pt x="360007" y="0"/>
                  </a:lnTo>
                  <a:lnTo>
                    <a:pt x="0" y="0"/>
                  </a:lnTo>
                  <a:lnTo>
                    <a:pt x="0" y="793927"/>
                  </a:lnTo>
                  <a:close/>
                </a:path>
              </a:pathLst>
            </a:custGeom>
            <a:solidFill>
              <a:srgbClr val="D7244A"/>
            </a:solidFill>
          </p:spPr>
          <p:txBody>
            <a:bodyPr wrap="square" lIns="0" tIns="0" rIns="0" bIns="0" rtlCol="0"/>
            <a:lstStyle/>
            <a:p>
              <a:endParaRPr/>
            </a:p>
          </p:txBody>
        </p:sp>
      </p:grpSp>
      <p:sp>
        <p:nvSpPr>
          <p:cNvPr id="31" name="object 15"/>
          <p:cNvSpPr/>
          <p:nvPr/>
        </p:nvSpPr>
        <p:spPr>
          <a:xfrm>
            <a:off x="719999" y="798399"/>
            <a:ext cx="9252585" cy="0"/>
          </a:xfrm>
          <a:custGeom>
            <a:avLst/>
            <a:gdLst/>
            <a:ahLst/>
            <a:cxnLst/>
            <a:rect l="l" t="t" r="r" b="b"/>
            <a:pathLst>
              <a:path w="9252585">
                <a:moveTo>
                  <a:pt x="0" y="0"/>
                </a:moveTo>
                <a:lnTo>
                  <a:pt x="9252000" y="0"/>
                </a:lnTo>
              </a:path>
            </a:pathLst>
          </a:custGeom>
          <a:ln w="6350">
            <a:solidFill>
              <a:srgbClr val="FFFFFF"/>
            </a:solidFill>
          </a:ln>
        </p:spPr>
        <p:txBody>
          <a:bodyPr wrap="square" lIns="0" tIns="0" rIns="0" bIns="0" rtlCol="0"/>
          <a:lstStyle/>
          <a:p>
            <a:endParaRPr/>
          </a:p>
        </p:txBody>
      </p:sp>
      <p:grpSp>
        <p:nvGrpSpPr>
          <p:cNvPr id="33" name="Group 32"/>
          <p:cNvGrpSpPr/>
          <p:nvPr/>
        </p:nvGrpSpPr>
        <p:grpSpPr>
          <a:xfrm>
            <a:off x="0" y="0"/>
            <a:ext cx="360045" cy="7560258"/>
            <a:chOff x="0" y="0"/>
            <a:chExt cx="360045" cy="7560258"/>
          </a:xfrm>
        </p:grpSpPr>
        <p:sp>
          <p:nvSpPr>
            <p:cNvPr id="34" name="object 33"/>
            <p:cNvSpPr/>
            <p:nvPr/>
          </p:nvSpPr>
          <p:spPr>
            <a:xfrm>
              <a:off x="0" y="0"/>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35" name="object 34"/>
            <p:cNvSpPr/>
            <p:nvPr/>
          </p:nvSpPr>
          <p:spPr>
            <a:xfrm>
              <a:off x="0" y="4240479"/>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36" name="object 35"/>
            <p:cNvSpPr/>
            <p:nvPr/>
          </p:nvSpPr>
          <p:spPr>
            <a:xfrm>
              <a:off x="0" y="331952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37" name="object 36"/>
            <p:cNvSpPr/>
            <p:nvPr/>
          </p:nvSpPr>
          <p:spPr>
            <a:xfrm>
              <a:off x="0" y="417696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38" name="object 37"/>
            <p:cNvSpPr/>
            <p:nvPr/>
          </p:nvSpPr>
          <p:spPr>
            <a:xfrm>
              <a:off x="0" y="3383038"/>
              <a:ext cx="360045" cy="794385"/>
            </a:xfrm>
            <a:custGeom>
              <a:avLst/>
              <a:gdLst/>
              <a:ahLst/>
              <a:cxnLst/>
              <a:rect l="l" t="t" r="r" b="b"/>
              <a:pathLst>
                <a:path w="360045" h="794385">
                  <a:moveTo>
                    <a:pt x="0" y="793927"/>
                  </a:moveTo>
                  <a:lnTo>
                    <a:pt x="360006" y="793927"/>
                  </a:lnTo>
                  <a:lnTo>
                    <a:pt x="360006" y="0"/>
                  </a:lnTo>
                  <a:lnTo>
                    <a:pt x="0" y="0"/>
                  </a:lnTo>
                  <a:lnTo>
                    <a:pt x="0" y="793927"/>
                  </a:lnTo>
                  <a:close/>
                </a:path>
              </a:pathLst>
            </a:custGeom>
            <a:solidFill>
              <a:srgbClr val="D7244A"/>
            </a:solidFill>
          </p:spPr>
          <p:txBody>
            <a:bodyPr wrap="square" lIns="0" tIns="0" rIns="0" bIns="0" rtlCol="0"/>
            <a:lstStyle/>
            <a:p>
              <a:endParaRPr/>
            </a:p>
          </p:txBody>
        </p:sp>
      </p:grpSp>
      <p:sp>
        <p:nvSpPr>
          <p:cNvPr id="25" name="object 5"/>
          <p:cNvSpPr/>
          <p:nvPr/>
        </p:nvSpPr>
        <p:spPr>
          <a:xfrm>
            <a:off x="5358726" y="7058025"/>
            <a:ext cx="4485817" cy="237769"/>
          </a:xfrm>
          <a:prstGeom prst="rect">
            <a:avLst/>
          </a:prstGeom>
          <a:blipFill>
            <a:blip r:embed="rId2" cstate="print"/>
            <a:stretch>
              <a:fillRect/>
            </a:stretch>
          </a:blipFill>
        </p:spPr>
        <p:txBody>
          <a:bodyPr wrap="square" lIns="0" tIns="0" rIns="0" bIns="0" rtlCol="0"/>
          <a:lstStyle/>
          <a:p>
            <a:endParaRPr/>
          </a:p>
        </p:txBody>
      </p:sp>
      <p:pic>
        <p:nvPicPr>
          <p:cNvPr id="8" name="Picture 7">
            <a:extLst>
              <a:ext uri="{FF2B5EF4-FFF2-40B4-BE49-F238E27FC236}">
                <a16:creationId xmlns:a16="http://schemas.microsoft.com/office/drawing/2014/main" id="{9358E6E2-D087-4B83-824B-E8E217A7FF2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525727" y="2193312"/>
            <a:ext cx="4234966" cy="3176225"/>
          </a:xfrm>
          <a:prstGeom prst="rect">
            <a:avLst/>
          </a:prstGeom>
        </p:spPr>
      </p:pic>
      <p:pic>
        <p:nvPicPr>
          <p:cNvPr id="3" name="Picture 2">
            <a:extLst>
              <a:ext uri="{FF2B5EF4-FFF2-40B4-BE49-F238E27FC236}">
                <a16:creationId xmlns:a16="http://schemas.microsoft.com/office/drawing/2014/main" id="{83425661-9D3D-4028-BF81-2E5F90B8A36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19457" y="2193312"/>
            <a:ext cx="4234967" cy="3176225"/>
          </a:xfrm>
          <a:prstGeom prst="rect">
            <a:avLst/>
          </a:prstGeom>
        </p:spPr>
      </p:pic>
    </p:spTree>
    <p:extLst>
      <p:ext uri="{BB962C8B-B14F-4D97-AF65-F5344CB8AC3E}">
        <p14:creationId xmlns:p14="http://schemas.microsoft.com/office/powerpoint/2010/main" val="3024410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k object 17"/>
          <p:cNvSpPr/>
          <p:nvPr/>
        </p:nvSpPr>
        <p:spPr>
          <a:xfrm>
            <a:off x="359956" y="-51"/>
            <a:ext cx="9972040" cy="7560309"/>
          </a:xfrm>
          <a:custGeom>
            <a:avLst/>
            <a:gdLst/>
            <a:ahLst/>
            <a:cxnLst/>
            <a:rect l="l" t="t" r="r" b="b"/>
            <a:pathLst>
              <a:path w="9972040" h="7560309">
                <a:moveTo>
                  <a:pt x="0" y="7559992"/>
                </a:moveTo>
                <a:lnTo>
                  <a:pt x="9971989" y="7559992"/>
                </a:lnTo>
                <a:lnTo>
                  <a:pt x="9971989" y="0"/>
                </a:lnTo>
                <a:lnTo>
                  <a:pt x="0" y="0"/>
                </a:lnTo>
                <a:lnTo>
                  <a:pt x="0" y="7559992"/>
                </a:lnTo>
                <a:close/>
              </a:path>
            </a:pathLst>
          </a:custGeom>
          <a:solidFill>
            <a:srgbClr val="003E55"/>
          </a:solidFill>
        </p:spPr>
        <p:txBody>
          <a:bodyPr wrap="square" lIns="0" tIns="0" rIns="0" bIns="0" rtlCol="0"/>
          <a:lstStyle/>
          <a:p>
            <a:endParaRPr/>
          </a:p>
        </p:txBody>
      </p:sp>
      <p:sp>
        <p:nvSpPr>
          <p:cNvPr id="23" name="object 16"/>
          <p:cNvSpPr txBox="1"/>
          <p:nvPr/>
        </p:nvSpPr>
        <p:spPr>
          <a:xfrm>
            <a:off x="707298" y="404667"/>
            <a:ext cx="8601802" cy="613630"/>
          </a:xfrm>
          <a:prstGeom prst="rect">
            <a:avLst/>
          </a:prstGeom>
        </p:spPr>
        <p:txBody>
          <a:bodyPr vert="horz" wrap="square" lIns="0" tIns="89535" rIns="0" bIns="0" rtlCol="0">
            <a:spAutoFit/>
          </a:bodyPr>
          <a:lstStyle/>
          <a:p>
            <a:pPr marL="12700" marR="0" lvl="0" indent="0" algn="l" defTabSz="914400" rtl="0" eaLnBrk="1" fontAlgn="auto" latinLnBrk="0" hangingPunct="1">
              <a:lnSpc>
                <a:spcPct val="100000"/>
              </a:lnSpc>
              <a:spcBef>
                <a:spcPts val="705"/>
              </a:spcBef>
              <a:spcAft>
                <a:spcPts val="0"/>
              </a:spcAft>
              <a:buClrTx/>
              <a:buSzTx/>
              <a:buFontTx/>
              <a:buNone/>
              <a:tabLst/>
              <a:defRPr/>
            </a:pPr>
            <a:r>
              <a:rPr lang="en-GB" sz="2000" b="1" kern="0" dirty="0">
                <a:solidFill>
                  <a:prstClr val="white"/>
                </a:solidFill>
                <a:latin typeface="Arial Black" charset="0"/>
                <a:ea typeface="Arial Black" charset="0"/>
                <a:cs typeface="Arial Black" charset="0"/>
              </a:rPr>
              <a:t>28A</a:t>
            </a:r>
            <a: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t> CHALONER STREET, GUISBOROUGH, TS14 6QD</a:t>
            </a:r>
            <a:b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br>
            <a:r>
              <a:rPr kumimoji="0" lang="en-GB" sz="1400" b="0" i="0" u="none" strike="noStrike" kern="0" cap="none" spc="0" normalizeH="0" baseline="0" noProof="0" dirty="0">
                <a:ln>
                  <a:noFill/>
                </a:ln>
                <a:solidFill>
                  <a:prstClr val="white"/>
                </a:solidFill>
                <a:effectLst/>
                <a:uLnTx/>
                <a:uFillTx/>
                <a:latin typeface="Arial" panose="020B0604020202020204" pitchFamily="34" charset="0"/>
                <a:ea typeface="Arial Black" charset="0"/>
                <a:cs typeface="Arial Black" charset="0"/>
              </a:rPr>
              <a:t>TO LET: GROUND FLOOR RETAIL UNIT IN A POPULAR LOCATION</a:t>
            </a: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endParaRPr>
          </a:p>
        </p:txBody>
      </p:sp>
      <p:grpSp>
        <p:nvGrpSpPr>
          <p:cNvPr id="14" name="Group 13"/>
          <p:cNvGrpSpPr/>
          <p:nvPr/>
        </p:nvGrpSpPr>
        <p:grpSpPr>
          <a:xfrm>
            <a:off x="10331996" y="0"/>
            <a:ext cx="360045" cy="7560258"/>
            <a:chOff x="10331996" y="0"/>
            <a:chExt cx="360045" cy="7560258"/>
          </a:xfrm>
        </p:grpSpPr>
        <p:sp>
          <p:nvSpPr>
            <p:cNvPr id="15" name="object 38"/>
            <p:cNvSpPr/>
            <p:nvPr/>
          </p:nvSpPr>
          <p:spPr>
            <a:xfrm>
              <a:off x="10331996" y="0"/>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16" name="object 39"/>
            <p:cNvSpPr/>
            <p:nvPr/>
          </p:nvSpPr>
          <p:spPr>
            <a:xfrm>
              <a:off x="10331996" y="4240479"/>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17" name="object 40"/>
            <p:cNvSpPr/>
            <p:nvPr/>
          </p:nvSpPr>
          <p:spPr>
            <a:xfrm>
              <a:off x="10331996" y="331952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18" name="object 41"/>
            <p:cNvSpPr/>
            <p:nvPr/>
          </p:nvSpPr>
          <p:spPr>
            <a:xfrm>
              <a:off x="10331996" y="417696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19" name="object 42"/>
            <p:cNvSpPr/>
            <p:nvPr/>
          </p:nvSpPr>
          <p:spPr>
            <a:xfrm>
              <a:off x="10331996" y="3383038"/>
              <a:ext cx="360045" cy="794385"/>
            </a:xfrm>
            <a:custGeom>
              <a:avLst/>
              <a:gdLst/>
              <a:ahLst/>
              <a:cxnLst/>
              <a:rect l="l" t="t" r="r" b="b"/>
              <a:pathLst>
                <a:path w="360045" h="794385">
                  <a:moveTo>
                    <a:pt x="0" y="793927"/>
                  </a:moveTo>
                  <a:lnTo>
                    <a:pt x="360007" y="793927"/>
                  </a:lnTo>
                  <a:lnTo>
                    <a:pt x="360007" y="0"/>
                  </a:lnTo>
                  <a:lnTo>
                    <a:pt x="0" y="0"/>
                  </a:lnTo>
                  <a:lnTo>
                    <a:pt x="0" y="793927"/>
                  </a:lnTo>
                  <a:close/>
                </a:path>
              </a:pathLst>
            </a:custGeom>
            <a:solidFill>
              <a:srgbClr val="D7244A"/>
            </a:solidFill>
          </p:spPr>
          <p:txBody>
            <a:bodyPr wrap="square" lIns="0" tIns="0" rIns="0" bIns="0" rtlCol="0"/>
            <a:lstStyle/>
            <a:p>
              <a:endParaRPr/>
            </a:p>
          </p:txBody>
        </p:sp>
      </p:grpSp>
      <p:sp>
        <p:nvSpPr>
          <p:cNvPr id="31" name="object 15"/>
          <p:cNvSpPr/>
          <p:nvPr/>
        </p:nvSpPr>
        <p:spPr>
          <a:xfrm>
            <a:off x="719999" y="798399"/>
            <a:ext cx="9252585" cy="0"/>
          </a:xfrm>
          <a:custGeom>
            <a:avLst/>
            <a:gdLst/>
            <a:ahLst/>
            <a:cxnLst/>
            <a:rect l="l" t="t" r="r" b="b"/>
            <a:pathLst>
              <a:path w="9252585">
                <a:moveTo>
                  <a:pt x="0" y="0"/>
                </a:moveTo>
                <a:lnTo>
                  <a:pt x="9252000" y="0"/>
                </a:lnTo>
              </a:path>
            </a:pathLst>
          </a:custGeom>
          <a:ln w="6350">
            <a:solidFill>
              <a:srgbClr val="FFFFFF"/>
            </a:solidFill>
          </a:ln>
        </p:spPr>
        <p:txBody>
          <a:bodyPr wrap="square" lIns="0" tIns="0" rIns="0" bIns="0" rtlCol="0"/>
          <a:lstStyle/>
          <a:p>
            <a:endParaRPr/>
          </a:p>
        </p:txBody>
      </p:sp>
      <p:grpSp>
        <p:nvGrpSpPr>
          <p:cNvPr id="33" name="Group 32"/>
          <p:cNvGrpSpPr/>
          <p:nvPr/>
        </p:nvGrpSpPr>
        <p:grpSpPr>
          <a:xfrm>
            <a:off x="0" y="0"/>
            <a:ext cx="360045" cy="7560258"/>
            <a:chOff x="0" y="0"/>
            <a:chExt cx="360045" cy="7560258"/>
          </a:xfrm>
        </p:grpSpPr>
        <p:sp>
          <p:nvSpPr>
            <p:cNvPr id="34" name="object 33"/>
            <p:cNvSpPr/>
            <p:nvPr/>
          </p:nvSpPr>
          <p:spPr>
            <a:xfrm>
              <a:off x="0" y="0"/>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35" name="object 34"/>
            <p:cNvSpPr/>
            <p:nvPr/>
          </p:nvSpPr>
          <p:spPr>
            <a:xfrm>
              <a:off x="0" y="4240479"/>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36" name="object 35"/>
            <p:cNvSpPr/>
            <p:nvPr/>
          </p:nvSpPr>
          <p:spPr>
            <a:xfrm>
              <a:off x="0" y="331952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37" name="object 36"/>
            <p:cNvSpPr/>
            <p:nvPr/>
          </p:nvSpPr>
          <p:spPr>
            <a:xfrm>
              <a:off x="0" y="417696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38" name="object 37"/>
            <p:cNvSpPr/>
            <p:nvPr/>
          </p:nvSpPr>
          <p:spPr>
            <a:xfrm>
              <a:off x="0" y="3383038"/>
              <a:ext cx="360045" cy="794385"/>
            </a:xfrm>
            <a:custGeom>
              <a:avLst/>
              <a:gdLst/>
              <a:ahLst/>
              <a:cxnLst/>
              <a:rect l="l" t="t" r="r" b="b"/>
              <a:pathLst>
                <a:path w="360045" h="794385">
                  <a:moveTo>
                    <a:pt x="0" y="793927"/>
                  </a:moveTo>
                  <a:lnTo>
                    <a:pt x="360006" y="793927"/>
                  </a:lnTo>
                  <a:lnTo>
                    <a:pt x="360006" y="0"/>
                  </a:lnTo>
                  <a:lnTo>
                    <a:pt x="0" y="0"/>
                  </a:lnTo>
                  <a:lnTo>
                    <a:pt x="0" y="793927"/>
                  </a:lnTo>
                  <a:close/>
                </a:path>
              </a:pathLst>
            </a:custGeom>
            <a:solidFill>
              <a:srgbClr val="D7244A"/>
            </a:solidFill>
          </p:spPr>
          <p:txBody>
            <a:bodyPr wrap="square" lIns="0" tIns="0" rIns="0" bIns="0" rtlCol="0"/>
            <a:lstStyle/>
            <a:p>
              <a:endParaRPr/>
            </a:p>
          </p:txBody>
        </p:sp>
      </p:grpSp>
      <p:sp>
        <p:nvSpPr>
          <p:cNvPr id="25" name="object 5"/>
          <p:cNvSpPr/>
          <p:nvPr/>
        </p:nvSpPr>
        <p:spPr>
          <a:xfrm>
            <a:off x="5358726" y="7058025"/>
            <a:ext cx="4485817" cy="237769"/>
          </a:xfrm>
          <a:prstGeom prst="rect">
            <a:avLst/>
          </a:prstGeom>
          <a:blipFill>
            <a:blip r:embed="rId2" cstate="print"/>
            <a:stretch>
              <a:fillRect/>
            </a:stretch>
          </a:blipFill>
        </p:spPr>
        <p:txBody>
          <a:bodyPr wrap="square" lIns="0" tIns="0" rIns="0" bIns="0" rtlCol="0"/>
          <a:lstStyle/>
          <a:p>
            <a:endParaRPr/>
          </a:p>
        </p:txBody>
      </p:sp>
      <p:pic>
        <p:nvPicPr>
          <p:cNvPr id="22" name="Picture 21">
            <a:extLst>
              <a:ext uri="{FF2B5EF4-FFF2-40B4-BE49-F238E27FC236}">
                <a16:creationId xmlns:a16="http://schemas.microsoft.com/office/drawing/2014/main" id="{C6479189-0743-4EF5-1E48-946ABF2F27C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52515" y="1289099"/>
            <a:ext cx="3871474" cy="2740263"/>
          </a:xfrm>
          <a:prstGeom prst="rect">
            <a:avLst/>
          </a:prstGeom>
        </p:spPr>
      </p:pic>
      <p:pic>
        <p:nvPicPr>
          <p:cNvPr id="24" name="Picture 23">
            <a:extLst>
              <a:ext uri="{FF2B5EF4-FFF2-40B4-BE49-F238E27FC236}">
                <a16:creationId xmlns:a16="http://schemas.microsoft.com/office/drawing/2014/main" id="{4431B618-C823-B937-5E5D-51D7F4A484C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145184" y="1314860"/>
            <a:ext cx="3827400" cy="2714502"/>
          </a:xfrm>
          <a:prstGeom prst="rect">
            <a:avLst/>
          </a:prstGeom>
        </p:spPr>
      </p:pic>
      <p:pic>
        <p:nvPicPr>
          <p:cNvPr id="26" name="Picture 25">
            <a:extLst>
              <a:ext uri="{FF2B5EF4-FFF2-40B4-BE49-F238E27FC236}">
                <a16:creationId xmlns:a16="http://schemas.microsoft.com/office/drawing/2014/main" id="{E0382F49-85C0-9DB6-4312-165476D28A5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431909" y="4240479"/>
            <a:ext cx="3827400" cy="2729019"/>
          </a:xfrm>
          <a:prstGeom prst="rect">
            <a:avLst/>
          </a:prstGeom>
        </p:spPr>
      </p:pic>
    </p:spTree>
    <p:extLst>
      <p:ext uri="{BB962C8B-B14F-4D97-AF65-F5344CB8AC3E}">
        <p14:creationId xmlns:p14="http://schemas.microsoft.com/office/powerpoint/2010/main" val="668962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bk object 16"/>
          <p:cNvSpPr/>
          <p:nvPr/>
        </p:nvSpPr>
        <p:spPr>
          <a:xfrm>
            <a:off x="360271" y="2541"/>
            <a:ext cx="9972040" cy="7560309"/>
          </a:xfrm>
          <a:custGeom>
            <a:avLst/>
            <a:gdLst/>
            <a:ahLst/>
            <a:cxnLst/>
            <a:rect l="l" t="t" r="r" b="b"/>
            <a:pathLst>
              <a:path w="9972040" h="7560309">
                <a:moveTo>
                  <a:pt x="0" y="7559992"/>
                </a:moveTo>
                <a:lnTo>
                  <a:pt x="9971989" y="7559992"/>
                </a:lnTo>
                <a:lnTo>
                  <a:pt x="9971989" y="0"/>
                </a:lnTo>
                <a:lnTo>
                  <a:pt x="0" y="0"/>
                </a:lnTo>
                <a:lnTo>
                  <a:pt x="0" y="7559992"/>
                </a:lnTo>
                <a:close/>
              </a:path>
            </a:pathLst>
          </a:custGeom>
          <a:solidFill>
            <a:srgbClr val="82858C"/>
          </a:solidFill>
        </p:spPr>
        <p:txBody>
          <a:bodyPr wrap="square" lIns="0" tIns="0" rIns="0" bIns="0" rtlCol="0"/>
          <a:lstStyle/>
          <a:p>
            <a:endParaRPr dirty="0"/>
          </a:p>
        </p:txBody>
      </p:sp>
      <p:sp>
        <p:nvSpPr>
          <p:cNvPr id="3" name="object 3"/>
          <p:cNvSpPr txBox="1"/>
          <p:nvPr/>
        </p:nvSpPr>
        <p:spPr>
          <a:xfrm>
            <a:off x="5243977" y="1554220"/>
            <a:ext cx="4726077" cy="992003"/>
          </a:xfrm>
          <a:prstGeom prst="rect">
            <a:avLst/>
          </a:prstGeom>
        </p:spPr>
        <p:txBody>
          <a:bodyPr vert="horz" wrap="square" lIns="0" tIns="15240" rIns="0" bIns="0" rtlCol="0">
            <a:spAutoFit/>
          </a:bodyPr>
          <a:lstStyle/>
          <a:p>
            <a:pPr marL="12700">
              <a:lnSpc>
                <a:spcPct val="100000"/>
              </a:lnSpc>
              <a:spcBef>
                <a:spcPts val="120"/>
              </a:spcBef>
            </a:pPr>
            <a:r>
              <a:rPr sz="550" spc="5" dirty="0">
                <a:solidFill>
                  <a:srgbClr val="FFFFFF"/>
                </a:solidFill>
                <a:latin typeface="Arial" charset="0"/>
                <a:ea typeface="Arial" charset="0"/>
                <a:cs typeface="Arial" charset="0"/>
              </a:rPr>
              <a:t>MISREPRESENTATION</a:t>
            </a:r>
            <a:r>
              <a:rPr sz="550" spc="10" dirty="0">
                <a:solidFill>
                  <a:srgbClr val="FFFFFF"/>
                </a:solidFill>
                <a:latin typeface="Arial" charset="0"/>
                <a:ea typeface="Arial" charset="0"/>
                <a:cs typeface="Arial" charset="0"/>
              </a:rPr>
              <a:t> </a:t>
            </a:r>
            <a:r>
              <a:rPr sz="550" spc="5" dirty="0">
                <a:solidFill>
                  <a:srgbClr val="FFFFFF"/>
                </a:solidFill>
                <a:latin typeface="Arial" charset="0"/>
                <a:ea typeface="Arial" charset="0"/>
                <a:cs typeface="Arial" charset="0"/>
              </a:rPr>
              <a:t>ACT</a:t>
            </a:r>
            <a:r>
              <a:rPr sz="550" spc="10" dirty="0">
                <a:solidFill>
                  <a:srgbClr val="FFFFFF"/>
                </a:solidFill>
                <a:latin typeface="Arial" charset="0"/>
                <a:ea typeface="Arial" charset="0"/>
                <a:cs typeface="Arial" charset="0"/>
              </a:rPr>
              <a:t> </a:t>
            </a:r>
            <a:r>
              <a:rPr sz="550" spc="5" dirty="0">
                <a:solidFill>
                  <a:srgbClr val="FFFFFF"/>
                </a:solidFill>
                <a:latin typeface="Arial" charset="0"/>
                <a:ea typeface="Arial" charset="0"/>
                <a:cs typeface="Arial" charset="0"/>
              </a:rPr>
              <a:t>1967</a:t>
            </a:r>
            <a:r>
              <a:rPr sz="550" spc="10" dirty="0">
                <a:solidFill>
                  <a:srgbClr val="FFFFFF"/>
                </a:solidFill>
                <a:latin typeface="Arial" charset="0"/>
                <a:ea typeface="Arial" charset="0"/>
                <a:cs typeface="Arial" charset="0"/>
              </a:rPr>
              <a:t> </a:t>
            </a:r>
            <a:r>
              <a:rPr sz="550" spc="5" dirty="0">
                <a:solidFill>
                  <a:srgbClr val="FFFFFF"/>
                </a:solidFill>
                <a:latin typeface="Arial" charset="0"/>
                <a:ea typeface="Arial" charset="0"/>
                <a:cs typeface="Arial" charset="0"/>
              </a:rPr>
              <a:t>Thomas</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Stevenson</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for</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themselves</a:t>
            </a:r>
            <a:r>
              <a:rPr sz="550" spc="10" dirty="0">
                <a:solidFill>
                  <a:srgbClr val="FFFFFF"/>
                </a:solidFill>
                <a:latin typeface="Arial" charset="0"/>
                <a:ea typeface="Arial" charset="0"/>
                <a:cs typeface="Arial" charset="0"/>
              </a:rPr>
              <a:t> </a:t>
            </a:r>
            <a:r>
              <a:rPr sz="550" spc="5" dirty="0">
                <a:solidFill>
                  <a:srgbClr val="FFFFFF"/>
                </a:solidFill>
                <a:latin typeface="Arial" charset="0"/>
                <a:ea typeface="Arial" charset="0"/>
                <a:cs typeface="Arial" charset="0"/>
              </a:rPr>
              <a:t>and</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for</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the</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vendors/lessors</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of</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any</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property</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for</a:t>
            </a:r>
            <a:r>
              <a:rPr sz="550" spc="10" dirty="0">
                <a:solidFill>
                  <a:srgbClr val="FFFFFF"/>
                </a:solidFill>
                <a:latin typeface="Arial" charset="0"/>
                <a:ea typeface="Arial" charset="0"/>
                <a:cs typeface="Arial" charset="0"/>
              </a:rPr>
              <a:t> </a:t>
            </a:r>
            <a:r>
              <a:rPr sz="550" spc="5" dirty="0">
                <a:solidFill>
                  <a:srgbClr val="FFFFFF"/>
                </a:solidFill>
                <a:latin typeface="Arial" charset="0"/>
                <a:ea typeface="Arial" charset="0"/>
                <a:cs typeface="Arial" charset="0"/>
              </a:rPr>
              <a:t>whom</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they</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act,</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give</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notice</a:t>
            </a:r>
            <a:r>
              <a:rPr sz="550" spc="1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that:</a:t>
            </a:r>
            <a:endParaRPr sz="550" dirty="0">
              <a:latin typeface="Arial" charset="0"/>
              <a:ea typeface="Arial" charset="0"/>
              <a:cs typeface="Arial" charset="0"/>
            </a:endParaRPr>
          </a:p>
          <a:p>
            <a:pPr marL="120650" marR="48895" indent="-107950">
              <a:lnSpc>
                <a:spcPct val="106100"/>
              </a:lnSpc>
              <a:buAutoNum type="romanLcParenBoth"/>
              <a:tabLst>
                <a:tab pos="121285" algn="l"/>
              </a:tabLst>
            </a:pPr>
            <a:r>
              <a:rPr sz="550" spc="0" dirty="0">
                <a:solidFill>
                  <a:srgbClr val="FFFFFF"/>
                </a:solidFill>
                <a:latin typeface="Arial" charset="0"/>
                <a:ea typeface="Arial" charset="0"/>
                <a:cs typeface="Arial" charset="0"/>
              </a:rPr>
              <a:t>These particulars are </a:t>
            </a:r>
            <a:r>
              <a:rPr sz="550" spc="5" dirty="0">
                <a:solidFill>
                  <a:srgbClr val="FFFFFF"/>
                </a:solidFill>
                <a:latin typeface="Arial" charset="0"/>
                <a:ea typeface="Arial" charset="0"/>
                <a:cs typeface="Arial" charset="0"/>
              </a:rPr>
              <a:t>a </a:t>
            </a:r>
            <a:r>
              <a:rPr sz="550" spc="0" dirty="0">
                <a:solidFill>
                  <a:srgbClr val="FFFFFF"/>
                </a:solidFill>
                <a:latin typeface="Arial" charset="0"/>
                <a:ea typeface="Arial" charset="0"/>
                <a:cs typeface="Arial" charset="0"/>
              </a:rPr>
              <a:t>general outline only, for the guidance of prospective purchasers or tenants, </a:t>
            </a:r>
            <a:r>
              <a:rPr sz="550" spc="5" dirty="0">
                <a:solidFill>
                  <a:srgbClr val="FFFFFF"/>
                </a:solidFill>
                <a:latin typeface="Arial" charset="0"/>
                <a:ea typeface="Arial" charset="0"/>
                <a:cs typeface="Arial" charset="0"/>
              </a:rPr>
              <a:t>and do </a:t>
            </a:r>
            <a:r>
              <a:rPr sz="550" spc="0" dirty="0">
                <a:solidFill>
                  <a:srgbClr val="FFFFFF"/>
                </a:solidFill>
                <a:latin typeface="Arial" charset="0"/>
                <a:ea typeface="Arial" charset="0"/>
                <a:cs typeface="Arial" charset="0"/>
              </a:rPr>
              <a:t>not constitute the whole or any part  of </a:t>
            </a:r>
            <a:r>
              <a:rPr sz="550" spc="5" dirty="0">
                <a:solidFill>
                  <a:srgbClr val="FFFFFF"/>
                </a:solidFill>
                <a:latin typeface="Arial" charset="0"/>
                <a:ea typeface="Arial" charset="0"/>
                <a:cs typeface="Arial" charset="0"/>
              </a:rPr>
              <a:t>an </a:t>
            </a:r>
            <a:r>
              <a:rPr sz="550" spc="0" dirty="0">
                <a:solidFill>
                  <a:srgbClr val="FFFFFF"/>
                </a:solidFill>
                <a:latin typeface="Arial" charset="0"/>
                <a:ea typeface="Arial" charset="0"/>
                <a:cs typeface="Arial" charset="0"/>
              </a:rPr>
              <a:t>offer or</a:t>
            </a:r>
            <a:r>
              <a:rPr sz="550" spc="-5"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contract:</a:t>
            </a:r>
            <a:endParaRPr sz="550" dirty="0">
              <a:latin typeface="Arial" charset="0"/>
              <a:ea typeface="Arial" charset="0"/>
              <a:cs typeface="Arial" charset="0"/>
            </a:endParaRPr>
          </a:p>
          <a:p>
            <a:pPr marL="120650" marR="232410" indent="-107950">
              <a:lnSpc>
                <a:spcPct val="106100"/>
              </a:lnSpc>
              <a:buAutoNum type="romanLcParenBoth"/>
              <a:tabLst>
                <a:tab pos="121285" algn="l"/>
              </a:tabLst>
            </a:pPr>
            <a:r>
              <a:rPr sz="550" spc="5" dirty="0">
                <a:solidFill>
                  <a:srgbClr val="FFFFFF"/>
                </a:solidFill>
                <a:latin typeface="Arial" charset="0"/>
                <a:ea typeface="Arial" charset="0"/>
                <a:cs typeface="Arial" charset="0"/>
              </a:rPr>
              <a:t>Thomas </a:t>
            </a:r>
            <a:r>
              <a:rPr sz="550" spc="0" dirty="0">
                <a:solidFill>
                  <a:srgbClr val="FFFFFF"/>
                </a:solidFill>
                <a:latin typeface="Arial" charset="0"/>
                <a:ea typeface="Arial" charset="0"/>
                <a:cs typeface="Arial" charset="0"/>
              </a:rPr>
              <a:t>Stevenson cannot guarantee the accuracy of any description, dimensions, references to condition, necessary permissions for use </a:t>
            </a:r>
            <a:r>
              <a:rPr sz="550" spc="160" dirty="0">
                <a:solidFill>
                  <a:srgbClr val="FFFFFF"/>
                </a:solidFill>
                <a:latin typeface="Arial" charset="0"/>
                <a:ea typeface="Arial" charset="0"/>
                <a:cs typeface="Arial" charset="0"/>
              </a:rPr>
              <a:t> </a:t>
            </a:r>
            <a:r>
              <a:rPr sz="550" spc="5" dirty="0">
                <a:solidFill>
                  <a:srgbClr val="FFFFFF"/>
                </a:solidFill>
                <a:latin typeface="Arial" charset="0"/>
                <a:ea typeface="Arial" charset="0"/>
                <a:cs typeface="Arial" charset="0"/>
              </a:rPr>
              <a:t>and </a:t>
            </a:r>
            <a:r>
              <a:rPr sz="550" spc="0" dirty="0">
                <a:solidFill>
                  <a:srgbClr val="FFFFFF"/>
                </a:solidFill>
                <a:latin typeface="Arial" charset="0"/>
                <a:ea typeface="Arial" charset="0"/>
                <a:cs typeface="Arial" charset="0"/>
              </a:rPr>
              <a:t>occupation </a:t>
            </a:r>
            <a:r>
              <a:rPr sz="550" spc="5" dirty="0">
                <a:solidFill>
                  <a:srgbClr val="FFFFFF"/>
                </a:solidFill>
                <a:latin typeface="Arial" charset="0"/>
                <a:ea typeface="Arial" charset="0"/>
                <a:cs typeface="Arial" charset="0"/>
              </a:rPr>
              <a:t>and </a:t>
            </a:r>
            <a:r>
              <a:rPr sz="550" spc="0" dirty="0">
                <a:solidFill>
                  <a:srgbClr val="FFFFFF"/>
                </a:solidFill>
                <a:latin typeface="Arial" charset="0"/>
                <a:ea typeface="Arial" charset="0"/>
                <a:cs typeface="Arial" charset="0"/>
              </a:rPr>
              <a:t>other details contained herein </a:t>
            </a:r>
            <a:r>
              <a:rPr sz="550" spc="5" dirty="0">
                <a:solidFill>
                  <a:srgbClr val="FFFFFF"/>
                </a:solidFill>
                <a:latin typeface="Arial" charset="0"/>
                <a:ea typeface="Arial" charset="0"/>
                <a:cs typeface="Arial" charset="0"/>
              </a:rPr>
              <a:t>and </a:t>
            </a:r>
            <a:r>
              <a:rPr sz="550" spc="0" dirty="0">
                <a:solidFill>
                  <a:srgbClr val="FFFFFF"/>
                </a:solidFill>
                <a:latin typeface="Arial" charset="0"/>
                <a:ea typeface="Arial" charset="0"/>
                <a:cs typeface="Arial" charset="0"/>
              </a:rPr>
              <a:t>prospective purchasers or tenants must not rely </a:t>
            </a:r>
            <a:r>
              <a:rPr sz="550" spc="5" dirty="0">
                <a:solidFill>
                  <a:srgbClr val="FFFFFF"/>
                </a:solidFill>
                <a:latin typeface="Arial" charset="0"/>
                <a:ea typeface="Arial" charset="0"/>
                <a:cs typeface="Arial" charset="0"/>
              </a:rPr>
              <a:t>on them </a:t>
            </a:r>
            <a:r>
              <a:rPr sz="550" spc="0" dirty="0">
                <a:solidFill>
                  <a:srgbClr val="FFFFFF"/>
                </a:solidFill>
                <a:latin typeface="Arial" charset="0"/>
                <a:ea typeface="Arial" charset="0"/>
                <a:cs typeface="Arial" charset="0"/>
              </a:rPr>
              <a:t>as statements of fact or  representation </a:t>
            </a:r>
            <a:r>
              <a:rPr sz="550" spc="5" dirty="0">
                <a:solidFill>
                  <a:srgbClr val="FFFFFF"/>
                </a:solidFill>
                <a:latin typeface="Arial" charset="0"/>
                <a:ea typeface="Arial" charset="0"/>
                <a:cs typeface="Arial" charset="0"/>
              </a:rPr>
              <a:t>and </a:t>
            </a:r>
            <a:r>
              <a:rPr sz="550" spc="0" dirty="0">
                <a:solidFill>
                  <a:srgbClr val="FFFFFF"/>
                </a:solidFill>
                <a:latin typeface="Arial" charset="0"/>
                <a:ea typeface="Arial" charset="0"/>
                <a:cs typeface="Arial" charset="0"/>
              </a:rPr>
              <a:t>must satisfy themselves as to their accuracy:</a:t>
            </a:r>
            <a:endParaRPr sz="550" dirty="0">
              <a:latin typeface="Arial" charset="0"/>
              <a:ea typeface="Arial" charset="0"/>
              <a:cs typeface="Arial" charset="0"/>
            </a:endParaRPr>
          </a:p>
          <a:p>
            <a:pPr marL="120650" marR="95885" indent="-107950">
              <a:lnSpc>
                <a:spcPct val="106100"/>
              </a:lnSpc>
              <a:buAutoNum type="romanLcParenBoth"/>
              <a:tabLst>
                <a:tab pos="121285" algn="l"/>
              </a:tabLst>
            </a:pPr>
            <a:r>
              <a:rPr sz="550" spc="5" dirty="0">
                <a:solidFill>
                  <a:srgbClr val="FFFFFF"/>
                </a:solidFill>
                <a:latin typeface="Arial" charset="0"/>
                <a:ea typeface="Arial" charset="0"/>
                <a:cs typeface="Arial" charset="0"/>
              </a:rPr>
              <a:t>No employee </a:t>
            </a:r>
            <a:r>
              <a:rPr sz="550" spc="0" dirty="0">
                <a:solidFill>
                  <a:srgbClr val="FFFFFF"/>
                </a:solidFill>
                <a:latin typeface="Arial" charset="0"/>
                <a:ea typeface="Arial" charset="0"/>
                <a:cs typeface="Arial" charset="0"/>
              </a:rPr>
              <a:t>of </a:t>
            </a:r>
            <a:r>
              <a:rPr sz="550" spc="5" dirty="0">
                <a:solidFill>
                  <a:srgbClr val="FFFFFF"/>
                </a:solidFill>
                <a:latin typeface="Arial" charset="0"/>
                <a:ea typeface="Arial" charset="0"/>
                <a:cs typeface="Arial" charset="0"/>
              </a:rPr>
              <a:t>Thomas </a:t>
            </a:r>
            <a:r>
              <a:rPr sz="550" spc="0" dirty="0">
                <a:solidFill>
                  <a:srgbClr val="FFFFFF"/>
                </a:solidFill>
                <a:latin typeface="Arial" charset="0"/>
                <a:ea typeface="Arial" charset="0"/>
                <a:cs typeface="Arial" charset="0"/>
              </a:rPr>
              <a:t>Stevenson has any authority to </a:t>
            </a:r>
            <a:r>
              <a:rPr sz="550" spc="5" dirty="0">
                <a:solidFill>
                  <a:srgbClr val="FFFFFF"/>
                </a:solidFill>
                <a:latin typeface="Arial" charset="0"/>
                <a:ea typeface="Arial" charset="0"/>
                <a:cs typeface="Arial" charset="0"/>
              </a:rPr>
              <a:t>make </a:t>
            </a:r>
            <a:r>
              <a:rPr sz="550" spc="0" dirty="0">
                <a:solidFill>
                  <a:srgbClr val="FFFFFF"/>
                </a:solidFill>
                <a:latin typeface="Arial" charset="0"/>
                <a:ea typeface="Arial" charset="0"/>
                <a:cs typeface="Arial" charset="0"/>
              </a:rPr>
              <a:t>or give any representation or warranty or enter into any contract whatsoever in  relation to the</a:t>
            </a:r>
            <a:r>
              <a:rPr sz="550"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authority.</a:t>
            </a:r>
            <a:endParaRPr sz="550" dirty="0">
              <a:latin typeface="Arial" charset="0"/>
              <a:ea typeface="Arial" charset="0"/>
              <a:cs typeface="Arial" charset="0"/>
            </a:endParaRPr>
          </a:p>
          <a:p>
            <a:pPr marL="120650" indent="-107950">
              <a:lnSpc>
                <a:spcPct val="100000"/>
              </a:lnSpc>
              <a:spcBef>
                <a:spcPts val="40"/>
              </a:spcBef>
              <a:buAutoNum type="romanLcParenBoth"/>
              <a:tabLst>
                <a:tab pos="121285" algn="l"/>
              </a:tabLst>
            </a:pPr>
            <a:r>
              <a:rPr sz="550" spc="0" dirty="0">
                <a:solidFill>
                  <a:srgbClr val="FFFFFF"/>
                </a:solidFill>
                <a:latin typeface="Arial" charset="0"/>
                <a:ea typeface="Arial" charset="0"/>
                <a:cs typeface="Arial" charset="0"/>
              </a:rPr>
              <a:t>Prices/rents quoted in these particulars </a:t>
            </a:r>
            <a:r>
              <a:rPr sz="550" spc="5" dirty="0">
                <a:solidFill>
                  <a:srgbClr val="FFFFFF"/>
                </a:solidFill>
                <a:latin typeface="Arial" charset="0"/>
                <a:ea typeface="Arial" charset="0"/>
                <a:cs typeface="Arial" charset="0"/>
              </a:rPr>
              <a:t>may be </a:t>
            </a:r>
            <a:r>
              <a:rPr sz="550" spc="0" dirty="0">
                <a:solidFill>
                  <a:srgbClr val="FFFFFF"/>
                </a:solidFill>
                <a:latin typeface="Arial" charset="0"/>
                <a:ea typeface="Arial" charset="0"/>
                <a:cs typeface="Arial" charset="0"/>
              </a:rPr>
              <a:t>subject to </a:t>
            </a:r>
            <a:r>
              <a:rPr sz="550" spc="5" dirty="0">
                <a:solidFill>
                  <a:srgbClr val="FFFFFF"/>
                </a:solidFill>
                <a:latin typeface="Arial" charset="0"/>
                <a:ea typeface="Arial" charset="0"/>
                <a:cs typeface="Arial" charset="0"/>
              </a:rPr>
              <a:t>VAT </a:t>
            </a:r>
            <a:r>
              <a:rPr sz="550" spc="0" dirty="0">
                <a:solidFill>
                  <a:srgbClr val="FFFFFF"/>
                </a:solidFill>
                <a:latin typeface="Arial" charset="0"/>
                <a:ea typeface="Arial" charset="0"/>
                <a:cs typeface="Arial" charset="0"/>
              </a:rPr>
              <a:t>in addition;</a:t>
            </a:r>
            <a:r>
              <a:rPr sz="550" spc="-5" dirty="0">
                <a:solidFill>
                  <a:srgbClr val="FFFFFF"/>
                </a:solidFill>
                <a:latin typeface="Arial" charset="0"/>
                <a:ea typeface="Arial" charset="0"/>
                <a:cs typeface="Arial" charset="0"/>
              </a:rPr>
              <a:t> </a:t>
            </a:r>
            <a:r>
              <a:rPr sz="550" spc="5" dirty="0">
                <a:solidFill>
                  <a:srgbClr val="FFFFFF"/>
                </a:solidFill>
                <a:latin typeface="Arial" charset="0"/>
                <a:ea typeface="Arial" charset="0"/>
                <a:cs typeface="Arial" charset="0"/>
              </a:rPr>
              <a:t>and</a:t>
            </a:r>
            <a:endParaRPr sz="550" dirty="0">
              <a:latin typeface="Arial" charset="0"/>
              <a:ea typeface="Arial" charset="0"/>
              <a:cs typeface="Arial" charset="0"/>
            </a:endParaRPr>
          </a:p>
          <a:p>
            <a:pPr marL="120650" marR="2406015" indent="-107950">
              <a:lnSpc>
                <a:spcPct val="106100"/>
              </a:lnSpc>
              <a:buAutoNum type="romanLcParenBoth"/>
              <a:tabLst>
                <a:tab pos="121285" algn="l"/>
              </a:tabLst>
            </a:pPr>
            <a:r>
              <a:rPr sz="550" spc="5" dirty="0">
                <a:solidFill>
                  <a:srgbClr val="FFFFFF"/>
                </a:solidFill>
                <a:latin typeface="Arial" charset="0"/>
                <a:ea typeface="Arial" charset="0"/>
                <a:cs typeface="Arial" charset="0"/>
              </a:rPr>
              <a:t>Thomas </a:t>
            </a:r>
            <a:r>
              <a:rPr sz="550" spc="0" dirty="0">
                <a:solidFill>
                  <a:srgbClr val="FFFFFF"/>
                </a:solidFill>
                <a:latin typeface="Arial" charset="0"/>
                <a:ea typeface="Arial" charset="0"/>
                <a:cs typeface="Arial" charset="0"/>
              </a:rPr>
              <a:t>Stevenson will not </a:t>
            </a:r>
            <a:r>
              <a:rPr sz="550" spc="5" dirty="0">
                <a:solidFill>
                  <a:srgbClr val="FFFFFF"/>
                </a:solidFill>
                <a:latin typeface="Arial" charset="0"/>
                <a:ea typeface="Arial" charset="0"/>
                <a:cs typeface="Arial" charset="0"/>
              </a:rPr>
              <a:t>be </a:t>
            </a:r>
            <a:r>
              <a:rPr sz="550" spc="0" dirty="0">
                <a:solidFill>
                  <a:srgbClr val="FFFFFF"/>
                </a:solidFill>
                <a:latin typeface="Arial" charset="0"/>
                <a:ea typeface="Arial" charset="0"/>
                <a:cs typeface="Arial" charset="0"/>
              </a:rPr>
              <a:t>liable, in negligence or otherwise,  for any loss arising from the use of these</a:t>
            </a:r>
            <a:r>
              <a:rPr sz="550" spc="15" dirty="0">
                <a:solidFill>
                  <a:srgbClr val="FFFFFF"/>
                </a:solidFill>
                <a:latin typeface="Arial" charset="0"/>
                <a:ea typeface="Arial" charset="0"/>
                <a:cs typeface="Arial" charset="0"/>
              </a:rPr>
              <a:t> </a:t>
            </a:r>
            <a:r>
              <a:rPr sz="550" spc="0" dirty="0">
                <a:solidFill>
                  <a:srgbClr val="FFFFFF"/>
                </a:solidFill>
                <a:latin typeface="Arial" charset="0"/>
                <a:ea typeface="Arial" charset="0"/>
                <a:cs typeface="Arial" charset="0"/>
              </a:rPr>
              <a:t>particulars.</a:t>
            </a:r>
            <a:endParaRPr sz="550" dirty="0">
              <a:latin typeface="Arial" charset="0"/>
              <a:ea typeface="Arial" charset="0"/>
              <a:cs typeface="Arial" charset="0"/>
            </a:endParaRPr>
          </a:p>
        </p:txBody>
      </p:sp>
      <p:sp>
        <p:nvSpPr>
          <p:cNvPr id="4" name="object 4"/>
          <p:cNvSpPr/>
          <p:nvPr/>
        </p:nvSpPr>
        <p:spPr>
          <a:xfrm>
            <a:off x="9183466" y="2260819"/>
            <a:ext cx="752396" cy="268867"/>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5484237" y="6786218"/>
            <a:ext cx="4485817" cy="23776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5823940" y="6567089"/>
            <a:ext cx="4148061" cy="112255"/>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4735874" y="6378691"/>
            <a:ext cx="5235867" cy="144259"/>
          </a:xfrm>
          <a:prstGeom prst="rect">
            <a:avLst/>
          </a:prstGeom>
          <a:blipFill>
            <a:blip r:embed="rId6" cstate="print"/>
            <a:stretch>
              <a:fillRect/>
            </a:stretch>
          </a:blipFill>
        </p:spPr>
        <p:txBody>
          <a:bodyPr wrap="square" lIns="0" tIns="0" rIns="0" bIns="0" rtlCol="0"/>
          <a:lstStyle/>
          <a:p>
            <a:endParaRPr/>
          </a:p>
        </p:txBody>
      </p:sp>
      <p:sp>
        <p:nvSpPr>
          <p:cNvPr id="21" name="object 21"/>
          <p:cNvSpPr txBox="1"/>
          <p:nvPr/>
        </p:nvSpPr>
        <p:spPr>
          <a:xfrm>
            <a:off x="6254739" y="2792982"/>
            <a:ext cx="3730098" cy="2385396"/>
          </a:xfrm>
          <a:prstGeom prst="rect">
            <a:avLst/>
          </a:prstGeom>
        </p:spPr>
        <p:txBody>
          <a:bodyPr vert="horz" wrap="square" lIns="0" tIns="27939" rIns="0" bIns="0" rtlCol="0">
            <a:spAutoFit/>
          </a:bodyPr>
          <a:lstStyle/>
          <a:p>
            <a:pPr marL="1394460" marR="5080" indent="-8255" algn="r">
              <a:lnSpc>
                <a:spcPts val="1600"/>
              </a:lnSpc>
              <a:spcBef>
                <a:spcPts val="219"/>
              </a:spcBef>
            </a:pPr>
            <a:r>
              <a:rPr sz="1400" dirty="0">
                <a:solidFill>
                  <a:srgbClr val="FFFFFF"/>
                </a:solidFill>
                <a:latin typeface="Arial" charset="0"/>
                <a:ea typeface="Arial" charset="0"/>
                <a:cs typeface="Arial" charset="0"/>
              </a:rPr>
              <a:t>Thomas :</a:t>
            </a:r>
            <a:r>
              <a:rPr sz="1400" spc="-70" dirty="0">
                <a:solidFill>
                  <a:srgbClr val="FFFFFF"/>
                </a:solidFill>
                <a:latin typeface="Arial" charset="0"/>
                <a:ea typeface="Arial" charset="0"/>
                <a:cs typeface="Arial" charset="0"/>
              </a:rPr>
              <a:t> </a:t>
            </a:r>
            <a:r>
              <a:rPr sz="1400" dirty="0">
                <a:solidFill>
                  <a:srgbClr val="FFFFFF"/>
                </a:solidFill>
                <a:latin typeface="Arial" charset="0"/>
                <a:ea typeface="Arial" charset="0"/>
                <a:cs typeface="Arial" charset="0"/>
              </a:rPr>
              <a:t>Stevenson</a:t>
            </a:r>
            <a:r>
              <a:rPr sz="1400" spc="-35" dirty="0">
                <a:solidFill>
                  <a:srgbClr val="FFFFFF"/>
                </a:solidFill>
                <a:latin typeface="Arial" charset="0"/>
                <a:ea typeface="Arial" charset="0"/>
                <a:cs typeface="Arial" charset="0"/>
              </a:rPr>
              <a:t> </a:t>
            </a:r>
            <a:r>
              <a:rPr sz="1400" dirty="0">
                <a:solidFill>
                  <a:srgbClr val="FFFFFF"/>
                </a:solidFill>
                <a:latin typeface="Arial" charset="0"/>
                <a:ea typeface="Arial" charset="0"/>
                <a:cs typeface="Arial" charset="0"/>
              </a:rPr>
              <a:t>can  advise you in respect</a:t>
            </a:r>
            <a:r>
              <a:rPr sz="1400" spc="-100" dirty="0">
                <a:solidFill>
                  <a:srgbClr val="FFFFFF"/>
                </a:solidFill>
                <a:latin typeface="Arial" charset="0"/>
                <a:ea typeface="Arial" charset="0"/>
                <a:cs typeface="Arial" charset="0"/>
              </a:rPr>
              <a:t> </a:t>
            </a:r>
            <a:r>
              <a:rPr sz="1400" dirty="0">
                <a:solidFill>
                  <a:srgbClr val="FFFFFF"/>
                </a:solidFill>
                <a:latin typeface="Arial" charset="0"/>
                <a:ea typeface="Arial" charset="0"/>
                <a:cs typeface="Arial" charset="0"/>
              </a:rPr>
              <a:t>of:</a:t>
            </a:r>
            <a:endParaRPr sz="1400" dirty="0">
              <a:latin typeface="Arial" charset="0"/>
              <a:ea typeface="Arial" charset="0"/>
              <a:cs typeface="Arial" charset="0"/>
            </a:endParaRPr>
          </a:p>
          <a:p>
            <a:pPr marL="1451610" marR="5080" indent="385445" algn="r">
              <a:lnSpc>
                <a:spcPts val="2170"/>
              </a:lnSpc>
              <a:spcBef>
                <a:spcPts val="110"/>
              </a:spcBef>
            </a:pPr>
            <a:r>
              <a:rPr sz="1400" b="1" dirty="0">
                <a:solidFill>
                  <a:srgbClr val="FFFFFF"/>
                </a:solidFill>
                <a:latin typeface="Arial Black" charset="0"/>
                <a:ea typeface="Arial Black" charset="0"/>
                <a:cs typeface="Arial Black" charset="0"/>
              </a:rPr>
              <a:t>Sales &amp; Lettings  Acquisitions  Investment Property</a:t>
            </a:r>
            <a:endParaRPr sz="1400" b="1" dirty="0">
              <a:latin typeface="Arial Black" charset="0"/>
              <a:ea typeface="Arial Black" charset="0"/>
              <a:cs typeface="Arial Black" charset="0"/>
            </a:endParaRPr>
          </a:p>
          <a:p>
            <a:pPr marR="5080" algn="r">
              <a:lnSpc>
                <a:spcPct val="100000"/>
              </a:lnSpc>
              <a:spcBef>
                <a:spcPts val="330"/>
              </a:spcBef>
            </a:pPr>
            <a:r>
              <a:rPr sz="1400" b="1" dirty="0">
                <a:solidFill>
                  <a:srgbClr val="FFFFFF"/>
                </a:solidFill>
                <a:latin typeface="Arial Black" charset="0"/>
                <a:ea typeface="Arial Black" charset="0"/>
                <a:cs typeface="Arial Black" charset="0"/>
              </a:rPr>
              <a:t>Valuations</a:t>
            </a:r>
            <a:endParaRPr sz="1400" b="1" dirty="0">
              <a:latin typeface="Arial Black" charset="0"/>
              <a:ea typeface="Arial Black" charset="0"/>
              <a:cs typeface="Arial Black" charset="0"/>
            </a:endParaRPr>
          </a:p>
          <a:p>
            <a:pPr marL="12700" marR="5080" indent="1235075" algn="r">
              <a:lnSpc>
                <a:spcPct val="129000"/>
              </a:lnSpc>
            </a:pPr>
            <a:r>
              <a:rPr sz="1400" b="1" dirty="0">
                <a:solidFill>
                  <a:srgbClr val="FFFFFF"/>
                </a:solidFill>
                <a:latin typeface="Arial Black" charset="0"/>
                <a:ea typeface="Arial Black" charset="0"/>
                <a:cs typeface="Arial Black" charset="0"/>
              </a:rPr>
              <a:t>Property Management  Compulsory Purchase Compensation  Rent Reviews &amp; Lease Renewals</a:t>
            </a:r>
            <a:endParaRPr sz="1400" b="1" dirty="0">
              <a:latin typeface="Arial Black" charset="0"/>
              <a:ea typeface="Arial Black" charset="0"/>
              <a:cs typeface="Arial Black" charset="0"/>
            </a:endParaRPr>
          </a:p>
        </p:txBody>
      </p:sp>
      <p:grpSp>
        <p:nvGrpSpPr>
          <p:cNvPr id="31" name="Group 30"/>
          <p:cNvGrpSpPr/>
          <p:nvPr/>
        </p:nvGrpSpPr>
        <p:grpSpPr>
          <a:xfrm>
            <a:off x="10331996" y="0"/>
            <a:ext cx="360045" cy="7560258"/>
            <a:chOff x="10331996" y="0"/>
            <a:chExt cx="360045" cy="7560258"/>
          </a:xfrm>
        </p:grpSpPr>
        <p:sp>
          <p:nvSpPr>
            <p:cNvPr id="32" name="object 38"/>
            <p:cNvSpPr/>
            <p:nvPr/>
          </p:nvSpPr>
          <p:spPr>
            <a:xfrm>
              <a:off x="10331996" y="0"/>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33" name="object 39"/>
            <p:cNvSpPr/>
            <p:nvPr/>
          </p:nvSpPr>
          <p:spPr>
            <a:xfrm>
              <a:off x="10331996" y="4240479"/>
              <a:ext cx="360045" cy="3319779"/>
            </a:xfrm>
            <a:custGeom>
              <a:avLst/>
              <a:gdLst/>
              <a:ahLst/>
              <a:cxnLst/>
              <a:rect l="l" t="t" r="r" b="b"/>
              <a:pathLst>
                <a:path w="360045" h="3319779">
                  <a:moveTo>
                    <a:pt x="0" y="3319526"/>
                  </a:moveTo>
                  <a:lnTo>
                    <a:pt x="360007" y="3319526"/>
                  </a:lnTo>
                  <a:lnTo>
                    <a:pt x="360007" y="0"/>
                  </a:lnTo>
                  <a:lnTo>
                    <a:pt x="0" y="0"/>
                  </a:lnTo>
                  <a:lnTo>
                    <a:pt x="0" y="3319526"/>
                  </a:lnTo>
                  <a:close/>
                </a:path>
              </a:pathLst>
            </a:custGeom>
            <a:solidFill>
              <a:srgbClr val="003E55"/>
            </a:solidFill>
          </p:spPr>
          <p:txBody>
            <a:bodyPr wrap="square" lIns="0" tIns="0" rIns="0" bIns="0" rtlCol="0"/>
            <a:lstStyle/>
            <a:p>
              <a:endParaRPr/>
            </a:p>
          </p:txBody>
        </p:sp>
        <p:sp>
          <p:nvSpPr>
            <p:cNvPr id="34" name="object 40"/>
            <p:cNvSpPr/>
            <p:nvPr/>
          </p:nvSpPr>
          <p:spPr>
            <a:xfrm>
              <a:off x="10331996" y="331952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35" name="object 41"/>
            <p:cNvSpPr/>
            <p:nvPr/>
          </p:nvSpPr>
          <p:spPr>
            <a:xfrm>
              <a:off x="10331996" y="4176966"/>
              <a:ext cx="360045" cy="64135"/>
            </a:xfrm>
            <a:custGeom>
              <a:avLst/>
              <a:gdLst/>
              <a:ahLst/>
              <a:cxnLst/>
              <a:rect l="l" t="t" r="r" b="b"/>
              <a:pathLst>
                <a:path w="360045" h="64135">
                  <a:moveTo>
                    <a:pt x="0" y="63512"/>
                  </a:moveTo>
                  <a:lnTo>
                    <a:pt x="360007" y="63512"/>
                  </a:lnTo>
                  <a:lnTo>
                    <a:pt x="360007" y="0"/>
                  </a:lnTo>
                  <a:lnTo>
                    <a:pt x="0" y="0"/>
                  </a:lnTo>
                  <a:lnTo>
                    <a:pt x="0" y="63512"/>
                  </a:lnTo>
                  <a:close/>
                </a:path>
              </a:pathLst>
            </a:custGeom>
            <a:solidFill>
              <a:srgbClr val="FFFFFF"/>
            </a:solidFill>
          </p:spPr>
          <p:txBody>
            <a:bodyPr wrap="square" lIns="0" tIns="0" rIns="0" bIns="0" rtlCol="0"/>
            <a:lstStyle/>
            <a:p>
              <a:endParaRPr/>
            </a:p>
          </p:txBody>
        </p:sp>
        <p:sp>
          <p:nvSpPr>
            <p:cNvPr id="36" name="object 42"/>
            <p:cNvSpPr/>
            <p:nvPr/>
          </p:nvSpPr>
          <p:spPr>
            <a:xfrm>
              <a:off x="10331996" y="3383038"/>
              <a:ext cx="360045" cy="794385"/>
            </a:xfrm>
            <a:custGeom>
              <a:avLst/>
              <a:gdLst/>
              <a:ahLst/>
              <a:cxnLst/>
              <a:rect l="l" t="t" r="r" b="b"/>
              <a:pathLst>
                <a:path w="360045" h="794385">
                  <a:moveTo>
                    <a:pt x="0" y="793927"/>
                  </a:moveTo>
                  <a:lnTo>
                    <a:pt x="360007" y="793927"/>
                  </a:lnTo>
                  <a:lnTo>
                    <a:pt x="360007" y="0"/>
                  </a:lnTo>
                  <a:lnTo>
                    <a:pt x="0" y="0"/>
                  </a:lnTo>
                  <a:lnTo>
                    <a:pt x="0" y="793927"/>
                  </a:lnTo>
                  <a:close/>
                </a:path>
              </a:pathLst>
            </a:custGeom>
            <a:solidFill>
              <a:srgbClr val="D7244A"/>
            </a:solidFill>
          </p:spPr>
          <p:txBody>
            <a:bodyPr wrap="square" lIns="0" tIns="0" rIns="0" bIns="0" rtlCol="0"/>
            <a:lstStyle/>
            <a:p>
              <a:endParaRPr/>
            </a:p>
          </p:txBody>
        </p:sp>
      </p:grpSp>
      <p:sp>
        <p:nvSpPr>
          <p:cNvPr id="37" name="object 15"/>
          <p:cNvSpPr/>
          <p:nvPr/>
        </p:nvSpPr>
        <p:spPr>
          <a:xfrm>
            <a:off x="719999" y="798399"/>
            <a:ext cx="9252585" cy="0"/>
          </a:xfrm>
          <a:custGeom>
            <a:avLst/>
            <a:gdLst/>
            <a:ahLst/>
            <a:cxnLst/>
            <a:rect l="l" t="t" r="r" b="b"/>
            <a:pathLst>
              <a:path w="9252585">
                <a:moveTo>
                  <a:pt x="0" y="0"/>
                </a:moveTo>
                <a:lnTo>
                  <a:pt x="9252000" y="0"/>
                </a:lnTo>
              </a:path>
            </a:pathLst>
          </a:custGeom>
          <a:ln w="6350">
            <a:solidFill>
              <a:srgbClr val="FFFFFF"/>
            </a:solidFill>
          </a:ln>
        </p:spPr>
        <p:txBody>
          <a:bodyPr wrap="square" lIns="0" tIns="0" rIns="0" bIns="0" rtlCol="0"/>
          <a:lstStyle/>
          <a:p>
            <a:endParaRPr/>
          </a:p>
        </p:txBody>
      </p:sp>
      <p:grpSp>
        <p:nvGrpSpPr>
          <p:cNvPr id="39" name="Group 38"/>
          <p:cNvGrpSpPr/>
          <p:nvPr/>
        </p:nvGrpSpPr>
        <p:grpSpPr>
          <a:xfrm>
            <a:off x="0" y="0"/>
            <a:ext cx="360045" cy="7560258"/>
            <a:chOff x="0" y="0"/>
            <a:chExt cx="360045" cy="7560258"/>
          </a:xfrm>
        </p:grpSpPr>
        <p:sp>
          <p:nvSpPr>
            <p:cNvPr id="40" name="object 33"/>
            <p:cNvSpPr/>
            <p:nvPr/>
          </p:nvSpPr>
          <p:spPr>
            <a:xfrm>
              <a:off x="0" y="0"/>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41" name="object 34"/>
            <p:cNvSpPr/>
            <p:nvPr/>
          </p:nvSpPr>
          <p:spPr>
            <a:xfrm>
              <a:off x="0" y="4240479"/>
              <a:ext cx="360045" cy="3319779"/>
            </a:xfrm>
            <a:custGeom>
              <a:avLst/>
              <a:gdLst/>
              <a:ahLst/>
              <a:cxnLst/>
              <a:rect l="l" t="t" r="r" b="b"/>
              <a:pathLst>
                <a:path w="360045" h="3319779">
                  <a:moveTo>
                    <a:pt x="0" y="3319526"/>
                  </a:moveTo>
                  <a:lnTo>
                    <a:pt x="360006" y="3319526"/>
                  </a:lnTo>
                  <a:lnTo>
                    <a:pt x="360006" y="0"/>
                  </a:lnTo>
                  <a:lnTo>
                    <a:pt x="0" y="0"/>
                  </a:lnTo>
                  <a:lnTo>
                    <a:pt x="0" y="3319526"/>
                  </a:lnTo>
                  <a:close/>
                </a:path>
              </a:pathLst>
            </a:custGeom>
            <a:solidFill>
              <a:srgbClr val="003E55"/>
            </a:solidFill>
          </p:spPr>
          <p:txBody>
            <a:bodyPr wrap="square" lIns="0" tIns="0" rIns="0" bIns="0" rtlCol="0"/>
            <a:lstStyle/>
            <a:p>
              <a:endParaRPr/>
            </a:p>
          </p:txBody>
        </p:sp>
        <p:sp>
          <p:nvSpPr>
            <p:cNvPr id="42" name="object 35"/>
            <p:cNvSpPr/>
            <p:nvPr/>
          </p:nvSpPr>
          <p:spPr>
            <a:xfrm>
              <a:off x="0" y="331952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43" name="object 36"/>
            <p:cNvSpPr/>
            <p:nvPr/>
          </p:nvSpPr>
          <p:spPr>
            <a:xfrm>
              <a:off x="0" y="4176966"/>
              <a:ext cx="360045" cy="64135"/>
            </a:xfrm>
            <a:custGeom>
              <a:avLst/>
              <a:gdLst/>
              <a:ahLst/>
              <a:cxnLst/>
              <a:rect l="l" t="t" r="r" b="b"/>
              <a:pathLst>
                <a:path w="360045" h="64135">
                  <a:moveTo>
                    <a:pt x="0" y="63512"/>
                  </a:moveTo>
                  <a:lnTo>
                    <a:pt x="360006" y="63512"/>
                  </a:lnTo>
                  <a:lnTo>
                    <a:pt x="360006" y="0"/>
                  </a:lnTo>
                  <a:lnTo>
                    <a:pt x="0" y="0"/>
                  </a:lnTo>
                  <a:lnTo>
                    <a:pt x="0" y="63512"/>
                  </a:lnTo>
                  <a:close/>
                </a:path>
              </a:pathLst>
            </a:custGeom>
            <a:solidFill>
              <a:srgbClr val="FFFFFF"/>
            </a:solidFill>
          </p:spPr>
          <p:txBody>
            <a:bodyPr wrap="square" lIns="0" tIns="0" rIns="0" bIns="0" rtlCol="0"/>
            <a:lstStyle/>
            <a:p>
              <a:endParaRPr/>
            </a:p>
          </p:txBody>
        </p:sp>
        <p:sp>
          <p:nvSpPr>
            <p:cNvPr id="44" name="object 37"/>
            <p:cNvSpPr/>
            <p:nvPr/>
          </p:nvSpPr>
          <p:spPr>
            <a:xfrm>
              <a:off x="0" y="3383038"/>
              <a:ext cx="360045" cy="794385"/>
            </a:xfrm>
            <a:custGeom>
              <a:avLst/>
              <a:gdLst/>
              <a:ahLst/>
              <a:cxnLst/>
              <a:rect l="l" t="t" r="r" b="b"/>
              <a:pathLst>
                <a:path w="360045" h="794385">
                  <a:moveTo>
                    <a:pt x="0" y="793927"/>
                  </a:moveTo>
                  <a:lnTo>
                    <a:pt x="360006" y="793927"/>
                  </a:lnTo>
                  <a:lnTo>
                    <a:pt x="360006" y="0"/>
                  </a:lnTo>
                  <a:lnTo>
                    <a:pt x="0" y="0"/>
                  </a:lnTo>
                  <a:lnTo>
                    <a:pt x="0" y="793927"/>
                  </a:lnTo>
                  <a:close/>
                </a:path>
              </a:pathLst>
            </a:custGeom>
            <a:solidFill>
              <a:srgbClr val="D7244A"/>
            </a:solidFill>
          </p:spPr>
          <p:txBody>
            <a:bodyPr wrap="square" lIns="0" tIns="0" rIns="0" bIns="0" rtlCol="0"/>
            <a:lstStyle/>
            <a:p>
              <a:endParaRPr/>
            </a:p>
          </p:txBody>
        </p:sp>
      </p:grpSp>
      <p:grpSp>
        <p:nvGrpSpPr>
          <p:cNvPr id="45" name="Group 44"/>
          <p:cNvGrpSpPr/>
          <p:nvPr/>
        </p:nvGrpSpPr>
        <p:grpSpPr>
          <a:xfrm>
            <a:off x="6960154" y="5269117"/>
            <a:ext cx="3009900" cy="990143"/>
            <a:chOff x="720001" y="6210007"/>
            <a:chExt cx="3009900" cy="990143"/>
          </a:xfrm>
        </p:grpSpPr>
        <p:sp>
          <p:nvSpPr>
            <p:cNvPr id="46" name="object 5"/>
            <p:cNvSpPr/>
            <p:nvPr/>
          </p:nvSpPr>
          <p:spPr>
            <a:xfrm>
              <a:off x="720001" y="6210007"/>
              <a:ext cx="3009900" cy="247650"/>
            </a:xfrm>
            <a:custGeom>
              <a:avLst/>
              <a:gdLst/>
              <a:ahLst/>
              <a:cxnLst/>
              <a:rect l="l" t="t" r="r" b="b"/>
              <a:pathLst>
                <a:path w="3009900" h="247650">
                  <a:moveTo>
                    <a:pt x="0" y="247497"/>
                  </a:moveTo>
                  <a:lnTo>
                    <a:pt x="3009595" y="247497"/>
                  </a:lnTo>
                  <a:lnTo>
                    <a:pt x="3009595" y="0"/>
                  </a:lnTo>
                  <a:lnTo>
                    <a:pt x="0" y="0"/>
                  </a:lnTo>
                  <a:lnTo>
                    <a:pt x="0" y="247497"/>
                  </a:lnTo>
                  <a:close/>
                </a:path>
              </a:pathLst>
            </a:custGeom>
            <a:solidFill>
              <a:srgbClr val="003E55"/>
            </a:solidFill>
          </p:spPr>
          <p:txBody>
            <a:bodyPr wrap="square" lIns="0" tIns="0" rIns="0" bIns="0" rtlCol="0"/>
            <a:lstStyle/>
            <a:p>
              <a:endParaRPr/>
            </a:p>
          </p:txBody>
        </p:sp>
        <p:sp>
          <p:nvSpPr>
            <p:cNvPr id="55" name="object 6"/>
            <p:cNvSpPr/>
            <p:nvPr/>
          </p:nvSpPr>
          <p:spPr>
            <a:xfrm>
              <a:off x="720001" y="6952500"/>
              <a:ext cx="3009900" cy="247650"/>
            </a:xfrm>
            <a:custGeom>
              <a:avLst/>
              <a:gdLst/>
              <a:ahLst/>
              <a:cxnLst/>
              <a:rect l="l" t="t" r="r" b="b"/>
              <a:pathLst>
                <a:path w="3009900" h="247650">
                  <a:moveTo>
                    <a:pt x="0" y="247510"/>
                  </a:moveTo>
                  <a:lnTo>
                    <a:pt x="3009595" y="247510"/>
                  </a:lnTo>
                  <a:lnTo>
                    <a:pt x="3009595" y="0"/>
                  </a:lnTo>
                  <a:lnTo>
                    <a:pt x="0" y="0"/>
                  </a:lnTo>
                  <a:lnTo>
                    <a:pt x="0" y="247510"/>
                  </a:lnTo>
                  <a:close/>
                </a:path>
              </a:pathLst>
            </a:custGeom>
            <a:solidFill>
              <a:srgbClr val="003E55"/>
            </a:solidFill>
          </p:spPr>
          <p:txBody>
            <a:bodyPr wrap="square" lIns="0" tIns="0" rIns="0" bIns="0" rtlCol="0"/>
            <a:lstStyle/>
            <a:p>
              <a:endParaRPr/>
            </a:p>
          </p:txBody>
        </p:sp>
        <p:sp>
          <p:nvSpPr>
            <p:cNvPr id="56" name="object 7"/>
            <p:cNvSpPr/>
            <p:nvPr/>
          </p:nvSpPr>
          <p:spPr>
            <a:xfrm>
              <a:off x="720001" y="6417907"/>
              <a:ext cx="3009900" cy="40005"/>
            </a:xfrm>
            <a:custGeom>
              <a:avLst/>
              <a:gdLst/>
              <a:ahLst/>
              <a:cxnLst/>
              <a:rect l="l" t="t" r="r" b="b"/>
              <a:pathLst>
                <a:path w="3009900" h="40004">
                  <a:moveTo>
                    <a:pt x="0" y="39598"/>
                  </a:moveTo>
                  <a:lnTo>
                    <a:pt x="3009595" y="39598"/>
                  </a:lnTo>
                  <a:lnTo>
                    <a:pt x="3009595" y="0"/>
                  </a:lnTo>
                  <a:lnTo>
                    <a:pt x="0" y="0"/>
                  </a:lnTo>
                  <a:lnTo>
                    <a:pt x="0" y="39598"/>
                  </a:lnTo>
                  <a:close/>
                </a:path>
              </a:pathLst>
            </a:custGeom>
            <a:solidFill>
              <a:srgbClr val="FFFFFF"/>
            </a:solidFill>
          </p:spPr>
          <p:txBody>
            <a:bodyPr wrap="square" lIns="0" tIns="0" rIns="0" bIns="0" rtlCol="0"/>
            <a:lstStyle/>
            <a:p>
              <a:endParaRPr/>
            </a:p>
          </p:txBody>
        </p:sp>
        <p:sp>
          <p:nvSpPr>
            <p:cNvPr id="57" name="object 8"/>
            <p:cNvSpPr/>
            <p:nvPr/>
          </p:nvSpPr>
          <p:spPr>
            <a:xfrm>
              <a:off x="720001" y="6952500"/>
              <a:ext cx="3009900" cy="40005"/>
            </a:xfrm>
            <a:custGeom>
              <a:avLst/>
              <a:gdLst/>
              <a:ahLst/>
              <a:cxnLst/>
              <a:rect l="l" t="t" r="r" b="b"/>
              <a:pathLst>
                <a:path w="3009900" h="40004">
                  <a:moveTo>
                    <a:pt x="0" y="39598"/>
                  </a:moveTo>
                  <a:lnTo>
                    <a:pt x="3009595" y="39598"/>
                  </a:lnTo>
                  <a:lnTo>
                    <a:pt x="3009595" y="0"/>
                  </a:lnTo>
                  <a:lnTo>
                    <a:pt x="0" y="0"/>
                  </a:lnTo>
                  <a:lnTo>
                    <a:pt x="0" y="39598"/>
                  </a:lnTo>
                  <a:close/>
                </a:path>
              </a:pathLst>
            </a:custGeom>
            <a:solidFill>
              <a:srgbClr val="FFFFFF"/>
            </a:solidFill>
          </p:spPr>
          <p:txBody>
            <a:bodyPr wrap="square" lIns="0" tIns="0" rIns="0" bIns="0" rtlCol="0"/>
            <a:lstStyle/>
            <a:p>
              <a:endParaRPr/>
            </a:p>
          </p:txBody>
        </p:sp>
        <p:sp>
          <p:nvSpPr>
            <p:cNvPr id="58" name="object 9"/>
            <p:cNvSpPr/>
            <p:nvPr/>
          </p:nvSpPr>
          <p:spPr>
            <a:xfrm>
              <a:off x="720001" y="6457505"/>
              <a:ext cx="3009900" cy="495300"/>
            </a:xfrm>
            <a:custGeom>
              <a:avLst/>
              <a:gdLst/>
              <a:ahLst/>
              <a:cxnLst/>
              <a:rect l="l" t="t" r="r" b="b"/>
              <a:pathLst>
                <a:path w="3009900" h="495300">
                  <a:moveTo>
                    <a:pt x="0" y="494995"/>
                  </a:moveTo>
                  <a:lnTo>
                    <a:pt x="3009595" y="494995"/>
                  </a:lnTo>
                  <a:lnTo>
                    <a:pt x="3009595" y="0"/>
                  </a:lnTo>
                  <a:lnTo>
                    <a:pt x="0" y="0"/>
                  </a:lnTo>
                  <a:lnTo>
                    <a:pt x="0" y="494995"/>
                  </a:lnTo>
                  <a:close/>
                </a:path>
              </a:pathLst>
            </a:custGeom>
            <a:solidFill>
              <a:srgbClr val="D7244A"/>
            </a:solidFill>
          </p:spPr>
          <p:txBody>
            <a:bodyPr wrap="square" lIns="0" tIns="0" rIns="0" bIns="0" rtlCol="0"/>
            <a:lstStyle/>
            <a:p>
              <a:endParaRPr/>
            </a:p>
          </p:txBody>
        </p:sp>
        <p:pic>
          <p:nvPicPr>
            <p:cNvPr id="59" name="Picture 58"/>
            <p:cNvPicPr>
              <a:picLocks noChangeAspect="1"/>
            </p:cNvPicPr>
            <p:nvPr/>
          </p:nvPicPr>
          <p:blipFill>
            <a:blip r:embed="rId7"/>
            <a:stretch>
              <a:fillRect/>
            </a:stretch>
          </p:blipFill>
          <p:spPr>
            <a:xfrm>
              <a:off x="820065" y="6553615"/>
              <a:ext cx="2772560" cy="311206"/>
            </a:xfrm>
            <a:prstGeom prst="rect">
              <a:avLst/>
            </a:prstGeom>
          </p:spPr>
        </p:pic>
      </p:grpSp>
      <p:sp>
        <p:nvSpPr>
          <p:cNvPr id="60" name="object 16"/>
          <p:cNvSpPr txBox="1"/>
          <p:nvPr/>
        </p:nvSpPr>
        <p:spPr>
          <a:xfrm>
            <a:off x="707298" y="404667"/>
            <a:ext cx="8220802" cy="613630"/>
          </a:xfrm>
          <a:prstGeom prst="rect">
            <a:avLst/>
          </a:prstGeom>
        </p:spPr>
        <p:txBody>
          <a:bodyPr vert="horz" wrap="square" lIns="0" tIns="89535" rIns="0" bIns="0" rtlCol="0">
            <a:spAutoFit/>
          </a:bodyPr>
          <a:lstStyle/>
          <a:p>
            <a:pPr marL="12700" marR="0" lvl="0" indent="0" algn="l" defTabSz="914400" rtl="0" eaLnBrk="1" fontAlgn="auto" latinLnBrk="0" hangingPunct="1">
              <a:lnSpc>
                <a:spcPct val="100000"/>
              </a:lnSpc>
              <a:spcBef>
                <a:spcPts val="705"/>
              </a:spcBef>
              <a:spcAft>
                <a:spcPts val="0"/>
              </a:spcAft>
              <a:buClrTx/>
              <a:buSzTx/>
              <a:buFontTx/>
              <a:buNone/>
              <a:tabLst/>
              <a:defRPr/>
            </a:pPr>
            <a:r>
              <a:rPr lang="en-GB" sz="2000" b="1" kern="0" dirty="0">
                <a:solidFill>
                  <a:prstClr val="white"/>
                </a:solidFill>
                <a:latin typeface="Arial Black" charset="0"/>
                <a:ea typeface="Arial Black" charset="0"/>
                <a:cs typeface="Arial Black" charset="0"/>
              </a:rPr>
              <a:t>28A</a:t>
            </a:r>
            <a: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t> CHALONER STREET, GUISBOROUGH, TS14 6QD</a:t>
            </a:r>
            <a:br>
              <a:rPr kumimoji="0" lang="en-GB" sz="2000" b="1" i="0" u="none" strike="noStrike" kern="0" cap="none" spc="0" normalizeH="0" baseline="0" noProof="0" dirty="0">
                <a:ln>
                  <a:noFill/>
                </a:ln>
                <a:solidFill>
                  <a:prstClr val="white"/>
                </a:solidFill>
                <a:effectLst/>
                <a:uLnTx/>
                <a:uFillTx/>
                <a:latin typeface="Arial Black" charset="0"/>
                <a:ea typeface="Arial Black" charset="0"/>
                <a:cs typeface="Arial Black" charset="0"/>
              </a:rPr>
            </a:br>
            <a:r>
              <a:rPr kumimoji="0" lang="en-GB" sz="1400" b="0" i="0" u="none" strike="noStrike" kern="0" cap="none" spc="0" normalizeH="0" baseline="0" noProof="0" dirty="0">
                <a:ln>
                  <a:noFill/>
                </a:ln>
                <a:solidFill>
                  <a:prstClr val="white"/>
                </a:solidFill>
                <a:effectLst/>
                <a:uLnTx/>
                <a:uFillTx/>
                <a:latin typeface="Arial" panose="020B0604020202020204" pitchFamily="34" charset="0"/>
                <a:ea typeface="Arial Black" charset="0"/>
                <a:cs typeface="Arial Black" charset="0"/>
              </a:rPr>
              <a:t>TO LET: GROUND FLOOR RETAIL UNIT IN A POPULAR LOCATION</a:t>
            </a: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endParaRPr>
          </a:p>
        </p:txBody>
      </p:sp>
      <p:sp>
        <p:nvSpPr>
          <p:cNvPr id="2" name="object 16">
            <a:extLst>
              <a:ext uri="{FF2B5EF4-FFF2-40B4-BE49-F238E27FC236}">
                <a16:creationId xmlns:a16="http://schemas.microsoft.com/office/drawing/2014/main" id="{92B83F96-0952-5298-240D-5ABE10B9FD24}"/>
              </a:ext>
            </a:extLst>
          </p:cNvPr>
          <p:cNvSpPr txBox="1"/>
          <p:nvPr/>
        </p:nvSpPr>
        <p:spPr>
          <a:xfrm>
            <a:off x="1698003" y="3435737"/>
            <a:ext cx="3281067" cy="336631"/>
          </a:xfrm>
          <a:prstGeom prst="rect">
            <a:avLst/>
          </a:prstGeom>
        </p:spPr>
        <p:txBody>
          <a:bodyPr vert="horz" wrap="square" lIns="0" tIns="89535" rIns="0" bIns="0" rtlCol="0">
            <a:spAutoFit/>
          </a:bodyPr>
          <a:lstStyle/>
          <a:p>
            <a:pPr marL="12700" marR="0" lvl="0" indent="0" algn="l" defTabSz="914400" rtl="0" eaLnBrk="1" fontAlgn="auto" latinLnBrk="0" hangingPunct="1">
              <a:lnSpc>
                <a:spcPct val="100000"/>
              </a:lnSpc>
              <a:spcBef>
                <a:spcPts val="705"/>
              </a:spcBef>
              <a:spcAft>
                <a:spcPts val="0"/>
              </a:spcAft>
              <a:buClrTx/>
              <a:buSzTx/>
              <a:buFontTx/>
              <a:buNone/>
              <a:tabLst/>
              <a:defRPr/>
            </a:pPr>
            <a:r>
              <a:rPr lang="en-GB" sz="1600" b="1" kern="0" dirty="0">
                <a:solidFill>
                  <a:prstClr val="white"/>
                </a:solidFill>
                <a:latin typeface="Arial Black" charset="0"/>
                <a:ea typeface="Arial Black" charset="0"/>
                <a:cs typeface="Arial Black" charset="0"/>
              </a:rPr>
              <a:t>EPC COMMISSIONED</a:t>
            </a:r>
            <a:endPar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Arial"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2C5B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118-120 Linthorpe Road Middlesbrough" id="{13790608-0848-4624-94E3-7F5B23250BC5}" vid="{826BDA5E-512D-478D-9868-A266EF8E55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118-120 Linthorpe Road Middlesbrough</Template>
  <TotalTime>0</TotalTime>
  <Words>752</Words>
  <Application>Microsoft Office PowerPoint</Application>
  <PresentationFormat>Custom</PresentationFormat>
  <Paragraphs>78</Paragraphs>
  <Slides>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Futura</vt:lpstr>
      <vt:lpstr>Arial</vt:lpstr>
      <vt:lpstr>Arial Black</vt:lpstr>
      <vt:lpstr>Calibri</vt:lpstr>
      <vt:lpstr>Office Theme</vt:lpstr>
      <vt:lpstr>28A CHALONER STREET, GUISBOROUGH, TS14 6QD TO LET: GROUND FLOOR RETAIL UNIT IN A POPULAR LOCATION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28 Chaloner Street, Guisborough</dc:title>
  <dc:creator>Louise Neasham</dc:creator>
  <cp:lastModifiedBy>Jack Robinson</cp:lastModifiedBy>
  <cp:revision>38</cp:revision>
  <cp:lastPrinted>2020-08-28T09:02:49Z</cp:lastPrinted>
  <dcterms:created xsi:type="dcterms:W3CDTF">2020-08-28T08:03:30Z</dcterms:created>
  <dcterms:modified xsi:type="dcterms:W3CDTF">2026-06-08T13:18:55Z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2018-04-12T00:00:00Z</vt:filetime>
  </property>
  <property fmtid="{D5CDD505-2E9C-101B-9397-08002B2CF9AE}" pid="3" name="Creator">
    <vt:lpwstr>Adobe InDesign CC 13.1 (Macintosh)</vt:lpwstr>
  </property>
  <property fmtid="{D5CDD505-2E9C-101B-9397-08002B2CF9AE}" pid="4" name="LastSaved">
    <vt:filetime>2018-04-16T00:00:00Z</vt:filetime>
  </property>
</Properties>
</file>